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73" r:id="rId3"/>
    <p:sldId id="274" r:id="rId4"/>
    <p:sldId id="275" r:id="rId5"/>
    <p:sldId id="276" r:id="rId6"/>
    <p:sldId id="277" r:id="rId7"/>
    <p:sldId id="279" r:id="rId8"/>
    <p:sldId id="281" r:id="rId9"/>
    <p:sldId id="282" r:id="rId10"/>
    <p:sldId id="285" r:id="rId11"/>
    <p:sldId id="284" r:id="rId12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86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A4E870-9310-4EB3-96B3-A7D0F2A3FF2D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42365A-AE73-4C2D-A516-E206AEB66C0E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620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855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Zöld dombok felett felkelő Na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dirty="0" smtClean="0"/>
              <a:t>Mintacím stílusának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ív 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7E97DBD-9725-4C83-B9C7-C7E267AF5F4C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2FD76-7EEA-47C4-BEB8-C6DCB9C0E462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1A61CD-C2BE-421B-9311-5A784D7C0A6F}" type="datetime1">
              <a:rPr lang="hu-HU" noProof="0" smtClean="0"/>
              <a:t>2019. 10. 01.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40325E-5544-40B0-97CC-04D78D577242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B8947E-D40B-4711-AA03-CD5EFABF8579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Téglalap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>
              <a:defRPr sz="5200" b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83CD0-1276-46BD-B261-21C97865E35C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ív 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58F2744-60BC-4D86-B654-86D3C6281E42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E668D0-9B11-40EA-A68F-3B31A0019DD0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2B13AF-A0DD-423B-A862-9C4CE0B6E099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571E6-B174-415B-AA5A-BE4D821F4CDA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2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4FE55AB-61AA-4326-9A3D-16DC5B7F5187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A6001E-20CB-46E6-BCE2-F2862F8E8E59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 smtClean="0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Téglalap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8" name="Téglalap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4" name="Dátum helye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9DCC3FCA-FD0C-437E-B8C3-A06839357DC2}" type="datetime1">
              <a:rPr lang="hu-HU" smtClean="0"/>
              <a:t>2019. 10. 01.</a:t>
            </a:fld>
            <a:endParaRPr lang="hu-HU" dirty="0"/>
          </a:p>
        </p:txBody>
      </p:sp>
      <p:sp>
        <p:nvSpPr>
          <p:cNvPr id="6" name="Dia számának helye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6600" b="1" dirty="0" smtClean="0"/>
              <a:t>Erdély</a:t>
            </a:r>
            <a:endParaRPr lang="hu-HU" sz="6600" b="1" dirty="0"/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-HU" b="1" dirty="0" smtClean="0"/>
              <a:t>Határtalanul! Program</a:t>
            </a:r>
          </a:p>
          <a:p>
            <a:pPr rtl="0"/>
            <a:r>
              <a:rPr lang="hu-HU" b="1" dirty="0" smtClean="0"/>
              <a:t>Paksi Vak Bottyán Gimnázium, 2019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433" y="328815"/>
            <a:ext cx="8301644" cy="599563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9455" y="5403273"/>
            <a:ext cx="31126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Teleki Pál vöröstérképe</a:t>
            </a:r>
            <a:endParaRPr lang="de-DE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77" y="738909"/>
            <a:ext cx="3069809" cy="42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erdélyi magyarság napjainkban</a:t>
            </a:r>
            <a:endParaRPr lang="de-DE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72" y="1784558"/>
            <a:ext cx="6640946" cy="47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b="1" dirty="0" smtClean="0"/>
              <a:t>Elnevezés</a:t>
            </a:r>
            <a:endParaRPr lang="hu-HU" b="1" dirty="0"/>
          </a:p>
        </p:txBody>
      </p:sp>
      <p:sp>
        <p:nvSpPr>
          <p:cNvPr id="14" name="Tartalom helye 2"/>
          <p:cNvSpPr>
            <a:spLocks noGrp="1"/>
          </p:cNvSpPr>
          <p:nvPr>
            <p:ph idx="1"/>
          </p:nvPr>
        </p:nvSpPr>
        <p:spPr>
          <a:xfrm>
            <a:off x="1341120" y="1791855"/>
            <a:ext cx="9509760" cy="4553527"/>
          </a:xfrm>
        </p:spPr>
        <p:txBody>
          <a:bodyPr rtlCol="0">
            <a:normAutofit/>
          </a:bodyPr>
          <a:lstStyle/>
          <a:p>
            <a:pPr rtl="0"/>
            <a:r>
              <a:rPr lang="hu-HU" sz="2800" b="1" dirty="0" smtClean="0"/>
              <a:t>„Erdőn túli terület” </a:t>
            </a:r>
          </a:p>
          <a:p>
            <a:pPr rtl="0"/>
            <a:endParaRPr lang="hu-HU" sz="2800" b="1" dirty="0"/>
          </a:p>
          <a:p>
            <a:pPr marL="45720" indent="0" rtl="0">
              <a:buNone/>
            </a:pPr>
            <a:r>
              <a:rPr lang="hu-HU" sz="2800" b="1" dirty="0" smtClean="0"/>
              <a:t>	Erdély</a:t>
            </a:r>
          </a:p>
          <a:p>
            <a:r>
              <a:rPr lang="hu-HU" sz="2800" b="1" dirty="0" smtClean="0"/>
              <a:t>Földrajzi-</a:t>
            </a:r>
          </a:p>
          <a:p>
            <a:pPr marL="45720" indent="0">
              <a:buNone/>
            </a:pPr>
            <a:r>
              <a:rPr lang="hu-HU" sz="2800" b="1" dirty="0" smtClean="0"/>
              <a:t>történeti alakulat</a:t>
            </a:r>
          </a:p>
        </p:txBody>
      </p:sp>
      <p:sp>
        <p:nvSpPr>
          <p:cNvPr id="2" name="Lefelé nyíl 1"/>
          <p:cNvSpPr/>
          <p:nvPr/>
        </p:nvSpPr>
        <p:spPr>
          <a:xfrm>
            <a:off x="2586181" y="2281383"/>
            <a:ext cx="526473" cy="683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2" y="2283156"/>
            <a:ext cx="7148945" cy="41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Története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1810" y="1700784"/>
            <a:ext cx="5327535" cy="4127627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Kárpátoktól védett puszta alkalmas volt a nomád magyarságnak a letelepedésre</a:t>
            </a:r>
          </a:p>
          <a:p>
            <a:endParaRPr lang="hu-HU" sz="2400" dirty="0"/>
          </a:p>
          <a:p>
            <a:pPr marL="45720" indent="0" algn="ctr">
              <a:buNone/>
            </a:pPr>
            <a:r>
              <a:rPr lang="hu-HU" sz="2400" b="1" dirty="0" smtClean="0"/>
              <a:t>A Kárpátok hágóin keresztül érkeznek elődeink</a:t>
            </a:r>
          </a:p>
          <a:p>
            <a:pPr marL="45720" indent="0" algn="ctr">
              <a:buNone/>
            </a:pPr>
            <a:r>
              <a:rPr lang="hu-HU" sz="2400" b="1" i="1" dirty="0" smtClean="0">
                <a:solidFill>
                  <a:schemeClr val="accent6">
                    <a:lumMod val="75000"/>
                  </a:schemeClr>
                </a:solidFill>
              </a:rPr>
              <a:t>Békás-szoros</a:t>
            </a:r>
            <a:r>
              <a:rPr lang="hu-HU" sz="2400" dirty="0" smtClean="0"/>
              <a:t>, Tatár-hágó, Vereckei-hágó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55" y="1527123"/>
            <a:ext cx="5430982" cy="407776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229600" y="5844913"/>
            <a:ext cx="37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i="1" dirty="0" smtClean="0"/>
              <a:t>Békás-szoros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36107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Története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8902" y="1712579"/>
            <a:ext cx="4847244" cy="470669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történetileg kialakult </a:t>
            </a:r>
            <a:r>
              <a:rPr lang="hu-HU" sz="2400" b="1" dirty="0" smtClean="0"/>
              <a:t>három rendi nemzet</a:t>
            </a:r>
            <a:r>
              <a:rPr lang="hu-HU" sz="2400" dirty="0" smtClean="0"/>
              <a:t>:</a:t>
            </a:r>
          </a:p>
          <a:p>
            <a:pPr marL="822960" lvl="1" indent="-457200">
              <a:buFont typeface="+mj-lt"/>
              <a:buAutoNum type="arabicPeriod"/>
            </a:pPr>
            <a:r>
              <a:rPr lang="hu-HU" sz="2200" b="1" dirty="0" smtClean="0"/>
              <a:t>Székelyek (Székelyföld)</a:t>
            </a:r>
          </a:p>
          <a:p>
            <a:pPr marL="822960" lvl="1" indent="-457200">
              <a:buFont typeface="+mj-lt"/>
              <a:buAutoNum type="arabicPeriod"/>
            </a:pPr>
            <a:r>
              <a:rPr lang="hu-HU" sz="2200" b="1" dirty="0" smtClean="0"/>
              <a:t>Szászok (Királyföld)</a:t>
            </a:r>
          </a:p>
          <a:p>
            <a:pPr marL="365760" lvl="1" indent="0">
              <a:buNone/>
            </a:pPr>
            <a:endParaRPr lang="hu-HU" sz="2200" b="1" dirty="0"/>
          </a:p>
          <a:p>
            <a:pPr marL="365760" lvl="1" indent="0" algn="ctr">
              <a:buNone/>
            </a:pPr>
            <a:r>
              <a:rPr lang="hu-HU" sz="2200" dirty="0" smtClean="0"/>
              <a:t>Feladatok a határvédelem, ezért kiváltsággal rendelkeztek</a:t>
            </a:r>
          </a:p>
          <a:p>
            <a:pPr marL="365760" lvl="1" indent="0">
              <a:buNone/>
            </a:pPr>
            <a:r>
              <a:rPr lang="hu-HU" sz="2200" b="1" dirty="0" smtClean="0"/>
              <a:t>3. Magyarok (Hét magyar vármegye)</a:t>
            </a:r>
          </a:p>
          <a:p>
            <a:r>
              <a:rPr lang="hu-HU" sz="2400" dirty="0" smtClean="0"/>
              <a:t>A terület vezetője: </a:t>
            </a:r>
            <a:r>
              <a:rPr lang="hu-HU" sz="2400" b="1" dirty="0" smtClean="0"/>
              <a:t>az erdélyi vajda</a:t>
            </a:r>
          </a:p>
          <a:p>
            <a:pPr marL="365760" lvl="1" indent="0">
              <a:buNone/>
            </a:pPr>
            <a:endParaRPr lang="de-DE" sz="2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12" y="1700784"/>
            <a:ext cx="3808268" cy="4139422"/>
          </a:xfrm>
          <a:prstGeom prst="rect">
            <a:avLst/>
          </a:prstGeom>
        </p:spPr>
      </p:pic>
      <p:sp>
        <p:nvSpPr>
          <p:cNvPr id="5" name="Lefelé nyíl 4"/>
          <p:cNvSpPr/>
          <p:nvPr/>
        </p:nvSpPr>
        <p:spPr>
          <a:xfrm>
            <a:off x="4110182" y="3303028"/>
            <a:ext cx="406400" cy="510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Története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1120" y="1716431"/>
            <a:ext cx="5530734" cy="4127627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 töröktől való fenyegetettség eredménye a </a:t>
            </a:r>
            <a:r>
              <a:rPr lang="hu-HU" sz="2400" b="1" dirty="0" smtClean="0"/>
              <a:t>kápolnai unió (1437)</a:t>
            </a:r>
          </a:p>
          <a:p>
            <a:pPr lvl="1" algn="just"/>
            <a:r>
              <a:rPr lang="hu-HU" sz="2200" b="1" dirty="0" smtClean="0"/>
              <a:t>A három rendi nemzet egyezségre lépett </a:t>
            </a:r>
          </a:p>
          <a:p>
            <a:pPr lvl="1" algn="just"/>
            <a:endParaRPr lang="hu-HU" sz="2200" b="1" dirty="0"/>
          </a:p>
          <a:p>
            <a:pPr lvl="1" algn="just"/>
            <a:r>
              <a:rPr lang="hu-HU" sz="2200" dirty="0" smtClean="0"/>
              <a:t>Eredményesen verték vissza a török betöréseket (pl.: Kinizsi Pál - Kenyérmező)</a:t>
            </a:r>
          </a:p>
          <a:p>
            <a:endParaRPr lang="hu-HU" sz="2400" dirty="0" smtClean="0"/>
          </a:p>
          <a:p>
            <a:endParaRPr lang="hu-HU" sz="2200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6" y="2730849"/>
            <a:ext cx="4681728" cy="312115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019636" y="6049818"/>
            <a:ext cx="474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/>
              <a:t>Brassó, az erdélyi szászok központja</a:t>
            </a:r>
            <a:endParaRPr lang="de-DE" b="1" dirty="0"/>
          </a:p>
        </p:txBody>
      </p:sp>
      <p:sp>
        <p:nvSpPr>
          <p:cNvPr id="9" name="Lefelé nyíl 8"/>
          <p:cNvSpPr/>
          <p:nvPr/>
        </p:nvSpPr>
        <p:spPr>
          <a:xfrm>
            <a:off x="4119418" y="2955636"/>
            <a:ext cx="508000" cy="674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Története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1120" y="1799558"/>
            <a:ext cx="6482080" cy="4127627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 mohácsi csata után </a:t>
            </a:r>
            <a:r>
              <a:rPr lang="hu-HU" sz="2400" b="1" dirty="0" smtClean="0"/>
              <a:t>az ország három részre szakadt</a:t>
            </a:r>
          </a:p>
          <a:p>
            <a:pPr lvl="1" algn="just"/>
            <a:r>
              <a:rPr lang="hu-HU" sz="2400" b="1" dirty="0" smtClean="0"/>
              <a:t>Magyar Királyság (királyi Magyarország)</a:t>
            </a:r>
          </a:p>
          <a:p>
            <a:pPr lvl="1" algn="just"/>
            <a:r>
              <a:rPr lang="hu-HU" sz="2400" b="1" dirty="0"/>
              <a:t>h</a:t>
            </a:r>
            <a:r>
              <a:rPr lang="hu-HU" sz="2400" b="1" dirty="0" smtClean="0"/>
              <a:t>ódoltság</a:t>
            </a:r>
          </a:p>
          <a:p>
            <a:pPr lvl="1" algn="just"/>
            <a:r>
              <a:rPr lang="hu-HU" sz="2400" b="1" dirty="0" smtClean="0"/>
              <a:t>Erdélyi Fejedelemség</a:t>
            </a:r>
          </a:p>
          <a:p>
            <a:pPr marL="365760" lvl="1" indent="0" algn="just">
              <a:buNone/>
            </a:pPr>
            <a:r>
              <a:rPr lang="hu-HU" sz="2400" dirty="0" smtClean="0"/>
              <a:t>(oszmán vazallus, hűbéres állam)</a:t>
            </a:r>
          </a:p>
          <a:p>
            <a:pPr marL="365760" lvl="1" indent="0" algn="just">
              <a:buNone/>
            </a:pPr>
            <a:r>
              <a:rPr lang="hu-HU" sz="2400" dirty="0" smtClean="0"/>
              <a:t>Fénykorát </a:t>
            </a:r>
            <a:r>
              <a:rPr lang="hu-HU" sz="2400" b="1" dirty="0" smtClean="0"/>
              <a:t>Bethlen Gábor </a:t>
            </a:r>
            <a:r>
              <a:rPr lang="hu-HU" sz="2400" dirty="0" smtClean="0"/>
              <a:t>fejedelemsége  (</a:t>
            </a:r>
            <a:r>
              <a:rPr lang="de-DE" sz="2400" dirty="0" smtClean="0"/>
              <a:t>1613–1629</a:t>
            </a:r>
            <a:r>
              <a:rPr lang="hu-HU" sz="2400" dirty="0" smtClean="0"/>
              <a:t>) alatt élte </a:t>
            </a:r>
          </a:p>
          <a:p>
            <a:endParaRPr lang="hu-HU" sz="2400" dirty="0" smtClean="0"/>
          </a:p>
          <a:p>
            <a:endParaRPr lang="hu-HU" sz="22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2308451"/>
            <a:ext cx="4090263" cy="37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Története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338" y="1788396"/>
            <a:ext cx="4477789" cy="4127627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Az oszmán-törökök balkáni terjeszkedése miatt egyre több </a:t>
            </a:r>
            <a:r>
              <a:rPr lang="hu-HU" sz="2400" b="1" dirty="0" smtClean="0"/>
              <a:t>román ajkú lakos talált menedéket Erdélyben</a:t>
            </a:r>
          </a:p>
          <a:p>
            <a:pPr algn="just"/>
            <a:endParaRPr lang="hu-HU" sz="2400" b="1" dirty="0"/>
          </a:p>
          <a:p>
            <a:pPr algn="just"/>
            <a:endParaRPr lang="hu-HU" sz="2400" b="1" dirty="0" smtClean="0"/>
          </a:p>
          <a:p>
            <a:pPr marL="45720" indent="0" algn="ctr">
              <a:buNone/>
            </a:pP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Soknemzetiségű Erdély </a:t>
            </a:r>
          </a:p>
          <a:p>
            <a:endParaRPr lang="hu-HU" sz="2400" dirty="0" smtClean="0"/>
          </a:p>
          <a:p>
            <a:endParaRPr lang="hu-HU" sz="22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509" y="1700784"/>
            <a:ext cx="6671709" cy="4302852"/>
          </a:xfrm>
          <a:prstGeom prst="rect">
            <a:avLst/>
          </a:prstGeom>
        </p:spPr>
      </p:pic>
      <p:sp>
        <p:nvSpPr>
          <p:cNvPr id="6" name="Lefelé nyíl 5"/>
          <p:cNvSpPr/>
          <p:nvPr/>
        </p:nvSpPr>
        <p:spPr>
          <a:xfrm>
            <a:off x="2577868" y="3269673"/>
            <a:ext cx="692727" cy="997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22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Története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0515" y="1880759"/>
            <a:ext cx="5742249" cy="4127627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 Rákóczi-szabadságharc leverését követően Erdély a Habsburg Birodalom része lett</a:t>
            </a:r>
          </a:p>
          <a:p>
            <a:pPr algn="just"/>
            <a:r>
              <a:rPr lang="hu-HU" sz="2400" dirty="0" smtClean="0"/>
              <a:t>1867-es </a:t>
            </a:r>
            <a:r>
              <a:rPr lang="hu-HU" sz="2400" b="1" dirty="0" smtClean="0"/>
              <a:t>osztrák-magyar kiegyezés után  közigazgatásilag</a:t>
            </a:r>
            <a:r>
              <a:rPr lang="hu-HU" sz="2400" dirty="0" smtClean="0"/>
              <a:t> is beillesztették Erdélyt Magyarországba</a:t>
            </a:r>
          </a:p>
          <a:p>
            <a:endParaRPr lang="hu-HU" sz="22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644" y="1093307"/>
            <a:ext cx="3836555" cy="53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Története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0515" y="1880759"/>
            <a:ext cx="5742249" cy="4127627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Az </a:t>
            </a:r>
            <a:r>
              <a:rPr lang="hu-HU" sz="2400" b="1" dirty="0" smtClean="0"/>
              <a:t>I. világháborút (1914-1918) </a:t>
            </a:r>
            <a:r>
              <a:rPr lang="hu-HU" sz="2400" dirty="0" smtClean="0"/>
              <a:t>lezáró trianoni béke elszakította Erdélyt Magyarországtól</a:t>
            </a:r>
          </a:p>
          <a:p>
            <a:pPr lvl="1" algn="just"/>
            <a:r>
              <a:rPr lang="hu-HU" sz="2400" dirty="0" smtClean="0"/>
              <a:t>A nagyarányú román lakosság miatt a XIX. századtól </a:t>
            </a:r>
            <a:r>
              <a:rPr lang="hu-HU" sz="2400" b="1" dirty="0" smtClean="0"/>
              <a:t>Románia igényt tartott Erdélyre</a:t>
            </a:r>
          </a:p>
          <a:p>
            <a:pPr lvl="1" algn="just"/>
            <a:r>
              <a:rPr lang="hu-HU" sz="2400" dirty="0" smtClean="0"/>
              <a:t>A nemzetiségi törvényekkel elégedetlenek voltak az országban élő nemzetiségek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994" y="1880759"/>
            <a:ext cx="4813717" cy="39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ék sávos téma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732_TF16391941_TF16391941.potx" id="{5EF3E3EF-0430-4ABB-890D-8587DAC9F124}" vid="{36CE8DE9-7549-4E34-A7C4-D49D932F6E51}"/>
    </a:ext>
  </a:extLst>
</a:theme>
</file>

<file path=ppt/theme/theme2.xml><?xml version="1.0" encoding="utf-8"?>
<a:theme xmlns:a="http://schemas.openxmlformats.org/drawingml/2006/main" name="Office-té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Kék sávos természeti bemutató hegyi napfelkeltét ábrázoló fényképpel (szélesvásznú)</Template>
  <TotalTime>0</TotalTime>
  <Words>232</Words>
  <Application>Microsoft Office PowerPoint</Application>
  <PresentationFormat>Szélesvásznú</PresentationFormat>
  <Paragraphs>52</Paragraphs>
  <Slides>11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Corbel</vt:lpstr>
      <vt:lpstr>Euphemia</vt:lpstr>
      <vt:lpstr>Kék sávos téma 16x9</vt:lpstr>
      <vt:lpstr>Erdély</vt:lpstr>
      <vt:lpstr>Elnevezés</vt:lpstr>
      <vt:lpstr>Története</vt:lpstr>
      <vt:lpstr>Története</vt:lpstr>
      <vt:lpstr>Története</vt:lpstr>
      <vt:lpstr>Története</vt:lpstr>
      <vt:lpstr>Története</vt:lpstr>
      <vt:lpstr>Története</vt:lpstr>
      <vt:lpstr>Története</vt:lpstr>
      <vt:lpstr>PowerPoint-bemutató</vt:lpstr>
      <vt:lpstr>Az erdélyi magyarság napjainkban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</dc:title>
  <dc:creator>Hosnyánszki Bence</dc:creator>
  <cp:lastModifiedBy>Szeriné Hipszki Györgyi</cp:lastModifiedBy>
  <cp:revision>9</cp:revision>
  <dcterms:created xsi:type="dcterms:W3CDTF">2019-09-05T15:58:34Z</dcterms:created>
  <dcterms:modified xsi:type="dcterms:W3CDTF">2019-10-01T14:21:12Z</dcterms:modified>
</cp:coreProperties>
</file>