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activeX/activeX1.xml" ContentType="application/vnd.ms-office.activeX+xml"/>
  <Override PartName="/ppt/activeX/activeX2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2" r:id="rId1"/>
  </p:sldMasterIdLst>
  <p:sldIdLst>
    <p:sldId id="256" r:id="rId2"/>
    <p:sldId id="311" r:id="rId3"/>
    <p:sldId id="305" r:id="rId4"/>
    <p:sldId id="306" r:id="rId5"/>
    <p:sldId id="307" r:id="rId6"/>
    <p:sldId id="308" r:id="rId7"/>
    <p:sldId id="309" r:id="rId8"/>
    <p:sldId id="312" r:id="rId9"/>
    <p:sldId id="282" r:id="rId10"/>
    <p:sldId id="284" r:id="rId11"/>
    <p:sldId id="283" r:id="rId12"/>
    <p:sldId id="285" r:id="rId13"/>
    <p:sldId id="299" r:id="rId14"/>
    <p:sldId id="286" r:id="rId15"/>
    <p:sldId id="287" r:id="rId16"/>
    <p:sldId id="288" r:id="rId17"/>
    <p:sldId id="300" r:id="rId18"/>
    <p:sldId id="301" r:id="rId19"/>
    <p:sldId id="302" r:id="rId20"/>
    <p:sldId id="303" r:id="rId21"/>
    <p:sldId id="289" r:id="rId22"/>
    <p:sldId id="290" r:id="rId23"/>
    <p:sldId id="258" r:id="rId24"/>
    <p:sldId id="259" r:id="rId25"/>
    <p:sldId id="260" r:id="rId26"/>
    <p:sldId id="266" r:id="rId27"/>
    <p:sldId id="264" r:id="rId28"/>
    <p:sldId id="265" r:id="rId29"/>
    <p:sldId id="291" r:id="rId30"/>
    <p:sldId id="263" r:id="rId31"/>
    <p:sldId id="267" r:id="rId32"/>
    <p:sldId id="268" r:id="rId33"/>
    <p:sldId id="292" r:id="rId34"/>
    <p:sldId id="271" r:id="rId35"/>
    <p:sldId id="293" r:id="rId36"/>
    <p:sldId id="294" r:id="rId37"/>
    <p:sldId id="295" r:id="rId38"/>
    <p:sldId id="296" r:id="rId39"/>
    <p:sldId id="297" r:id="rId40"/>
    <p:sldId id="298" r:id="rId41"/>
    <p:sldId id="275" r:id="rId42"/>
    <p:sldId id="280" r:id="rId43"/>
    <p:sldId id="310" r:id="rId44"/>
    <p:sldId id="281" r:id="rId45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86" d="100"/>
          <a:sy n="86" d="100"/>
        </p:scale>
        <p:origin x="153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2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53ABD2D5-D4BC-404D-A001-8E34D523CAB8}" type="datetimeFigureOut">
              <a:rPr lang="hu-HU" smtClean="0"/>
              <a:pPr/>
              <a:t>2018. 01. 21.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E78FD65B-E91E-4DD7-B55E-F5FFDF2454E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34740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BD2D5-D4BC-404D-A001-8E34D523CAB8}" type="datetimeFigureOut">
              <a:rPr lang="hu-HU" smtClean="0"/>
              <a:pPr/>
              <a:t>2018. 01. 21.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FD65B-E91E-4DD7-B55E-F5FFDF2454E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72407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53ABD2D5-D4BC-404D-A001-8E34D523CAB8}" type="datetimeFigureOut">
              <a:rPr lang="hu-HU" smtClean="0"/>
              <a:pPr/>
              <a:t>2018. 01. 21.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E78FD65B-E91E-4DD7-B55E-F5FFDF2454E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801686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53ABD2D5-D4BC-404D-A001-8E34D523CAB8}" type="datetimeFigureOut">
              <a:rPr lang="hu-HU" smtClean="0"/>
              <a:pPr/>
              <a:t>2018. 01. 21.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E78FD65B-E91E-4DD7-B55E-F5FFDF2454E0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899149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53ABD2D5-D4BC-404D-A001-8E34D523CAB8}" type="datetimeFigureOut">
              <a:rPr lang="hu-HU" smtClean="0"/>
              <a:pPr/>
              <a:t>2018. 01. 21.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E78FD65B-E91E-4DD7-B55E-F5FFDF2454E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292237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BD2D5-D4BC-404D-A001-8E34D523CAB8}" type="datetimeFigureOut">
              <a:rPr lang="hu-HU" smtClean="0"/>
              <a:pPr/>
              <a:t>2018. 01. 21.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FD65B-E91E-4DD7-B55E-F5FFDF2454E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341562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BD2D5-D4BC-404D-A001-8E34D523CAB8}" type="datetimeFigureOut">
              <a:rPr lang="hu-HU" smtClean="0"/>
              <a:pPr/>
              <a:t>2018. 01. 21.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FD65B-E91E-4DD7-B55E-F5FFDF2454E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968816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BD2D5-D4BC-404D-A001-8E34D523CAB8}" type="datetimeFigureOut">
              <a:rPr lang="hu-HU" smtClean="0"/>
              <a:pPr/>
              <a:t>2018. 01. 21.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FD65B-E91E-4DD7-B55E-F5FFDF2454E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940527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53ABD2D5-D4BC-404D-A001-8E34D523CAB8}" type="datetimeFigureOut">
              <a:rPr lang="hu-HU" smtClean="0"/>
              <a:pPr/>
              <a:t>2018. 01. 21.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E78FD65B-E91E-4DD7-B55E-F5FFDF2454E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32069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BD2D5-D4BC-404D-A001-8E34D523CAB8}" type="datetimeFigureOut">
              <a:rPr lang="hu-HU" smtClean="0"/>
              <a:pPr/>
              <a:t>2018. 01. 21.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FD65B-E91E-4DD7-B55E-F5FFDF2454E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45889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53ABD2D5-D4BC-404D-A001-8E34D523CAB8}" type="datetimeFigureOut">
              <a:rPr lang="hu-HU" smtClean="0"/>
              <a:pPr/>
              <a:t>2018. 01. 21.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E78FD65B-E91E-4DD7-B55E-F5FFDF2454E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41451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BD2D5-D4BC-404D-A001-8E34D523CAB8}" type="datetimeFigureOut">
              <a:rPr lang="hu-HU" smtClean="0"/>
              <a:pPr/>
              <a:t>2018. 01. 21.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FD65B-E91E-4DD7-B55E-F5FFDF2454E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87651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BD2D5-D4BC-404D-A001-8E34D523CAB8}" type="datetimeFigureOut">
              <a:rPr lang="hu-HU" smtClean="0"/>
              <a:pPr/>
              <a:t>2018. 01. 21.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FD65B-E91E-4DD7-B55E-F5FFDF2454E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3169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BD2D5-D4BC-404D-A001-8E34D523CAB8}" type="datetimeFigureOut">
              <a:rPr lang="hu-HU" smtClean="0"/>
              <a:pPr/>
              <a:t>2018. 01. 21.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FD65B-E91E-4DD7-B55E-F5FFDF2454E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37992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BD2D5-D4BC-404D-A001-8E34D523CAB8}" type="datetimeFigureOut">
              <a:rPr lang="hu-HU" smtClean="0"/>
              <a:pPr/>
              <a:t>2018. 01. 21.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FD65B-E91E-4DD7-B55E-F5FFDF2454E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1422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BD2D5-D4BC-404D-A001-8E34D523CAB8}" type="datetimeFigureOut">
              <a:rPr lang="hu-HU" smtClean="0"/>
              <a:pPr/>
              <a:t>2018. 01. 21.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FD65B-E91E-4DD7-B55E-F5FFDF2454E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92421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BD2D5-D4BC-404D-A001-8E34D523CAB8}" type="datetimeFigureOut">
              <a:rPr lang="hu-HU" smtClean="0"/>
              <a:pPr/>
              <a:t>2018. 01. 21.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FD65B-E91E-4DD7-B55E-F5FFDF2454E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49371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ABD2D5-D4BC-404D-A001-8E34D523CAB8}" type="datetimeFigureOut">
              <a:rPr lang="hu-HU" smtClean="0"/>
              <a:pPr/>
              <a:t>2018. 01. 21.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8FD65B-E91E-4DD7-B55E-F5FFDF2454E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49363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  <p:sldLayoutId id="2147483785" r:id="rId13"/>
    <p:sldLayoutId id="2147483786" r:id="rId14"/>
    <p:sldLayoutId id="2147483787" r:id="rId15"/>
    <p:sldLayoutId id="2147483788" r:id="rId16"/>
    <p:sldLayoutId id="214748378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elvi.hu/felveteli/efelveteli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elvi.hu/felveteli/egyetemek_foiskolak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elvi.hu/felveteli/jelentkezes/felveteli_tajekoztato/FFT_2018A/1_teendok_hataridok/16_eljarasi_dij/162_befizetes/1621_atutalassal" TargetMode="External"/><Relationship Id="rId2" Type="http://schemas.openxmlformats.org/officeDocument/2006/relationships/hyperlink" Target="https://www.felvi.hu/felveteli/jelentkezes/felveteli_tajekoztato/FFT_2018A/1_teendok_hataridok/16_eljarasi_dij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elvi.hu/felveteli/jelentkezes/felveteli_tajekoztato/FFT_2018A/1_teendok_hataridok/16_eljarasi_dij/162_befizetes/1622_bankkartyaval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elvi.hu/felveteli/jelentkezes/felveteli_tajekoztato/FFT_2018A/1_teendok_hataridok/16_eljarasi_dij/161_osszege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elvi.hu/felveteli/jelentkezes/felveteli_tajekoztato/FFT_2018A/2_pontszamitas/21_alap_osztatlan/212_erettsegi_pontok" TargetMode="External"/><Relationship Id="rId2" Type="http://schemas.openxmlformats.org/officeDocument/2006/relationships/hyperlink" Target="https://www.felvi.hu/felveteli/jelentkezes/felveteli_tajekoztato/FFT_2018A/2_pontszamitas/21_alap_osztatlan/211_tanulmanyi_pontok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felvi.hu/felveteli/jelentkezes/felveteli_tajekoztato/FFT_2018A/1_teendok_hataridok/17_hatarido_utan/173_ponthatarok" TargetMode="External"/><Relationship Id="rId4" Type="http://schemas.openxmlformats.org/officeDocument/2006/relationships/hyperlink" Target="https://www.felvi.hu/felveteli/jelentkezes/felveteli_tajekoztato/FFT_2018A/2_pontszamitas/23_tobbletpontok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control" Target="../activeX/activeX2.xml"/><Relationship Id="rId7" Type="http://schemas.openxmlformats.org/officeDocument/2006/relationships/hyperlink" Target="https://www.felvi.hu/felveteli/jelentkezes/felveteli_tajekoztato/FFT_2018A/2_pontszamitas/23_tobbletpontok" TargetMode="Externa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hyperlink" Target="https://www.felvi.hu/felveteli/jelentkezes/felveteli_tajekoztato/FFT_2018A/2_pontszamitas/21_alap_osztatlan/212_erettsegi_pontok" TargetMode="External"/><Relationship Id="rId5" Type="http://schemas.openxmlformats.org/officeDocument/2006/relationships/hyperlink" Target="https://www.felvi.hu/felveteli/jelentkezes/felveteli_tajekoztato/FFT_2018A/2_pontszamitas/21_alap_osztatlan/211_tanulmanyi_pontok" TargetMode="External"/><Relationship Id="rId10" Type="http://schemas.openxmlformats.org/officeDocument/2006/relationships/image" Target="../media/image7.wmf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6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elvi.hu/felveteli/jelentkezes/felveteli_tajekoztato/FFT_2018A/2_pontszamitas/21_alap_osztatlan/211_tanulmanyi_pontok/2112_erettsegi_bizonyitvany" TargetMode="External"/><Relationship Id="rId2" Type="http://schemas.openxmlformats.org/officeDocument/2006/relationships/hyperlink" Target="https://www.felvi.hu/felveteli/jelentkezes/felveteli_tajekoztato/FFT_2018A/2_pontszamitas/21_alap_osztatlan/211_tanulmanyi_pontok/2111_kozepiskolai_eredmenyek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felvi.hu/felveteli/jelentkezes/felveteli_tajekoztato/FFT_2018A/3_dokumentumok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://dualisdiploma.hu/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sz.hu/" TargetMode="External"/><Relationship Id="rId2" Type="http://schemas.openxmlformats.org/officeDocument/2006/relationships/hyperlink" Target="http://www.felvi.hu/" TargetMode="Externa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4">
                <a:lumMod val="75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>
          <a:xfrm>
            <a:off x="611560" y="1340768"/>
            <a:ext cx="7772400" cy="1470025"/>
          </a:xfrm>
        </p:spPr>
        <p:txBody>
          <a:bodyPr>
            <a:normAutofit/>
          </a:bodyPr>
          <a:lstStyle/>
          <a:p>
            <a:r>
              <a:rPr lang="hu-HU" sz="4800" dirty="0" smtClean="0">
                <a:solidFill>
                  <a:schemeClr val="bg1"/>
                </a:solidFill>
                <a:latin typeface="Britannic Bold" pitchFamily="34" charset="0"/>
              </a:rPr>
              <a:t>Pályaválasztási tájékoztató</a:t>
            </a:r>
            <a:endParaRPr lang="hu-HU" sz="4800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043608" y="3068960"/>
            <a:ext cx="6728792" cy="2929880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 contourW="12700">
              <a:bevelT w="38100" h="38100"/>
              <a:bevelB w="38100" h="38100"/>
              <a:contourClr>
                <a:schemeClr val="accent1"/>
              </a:contourClr>
            </a:sp3d>
          </a:bodyPr>
          <a:lstStyle/>
          <a:p>
            <a:r>
              <a:rPr lang="hu-HU" sz="3800" dirty="0" smtClean="0">
                <a:solidFill>
                  <a:srgbClr val="002060"/>
                </a:solidFill>
                <a:latin typeface="Berlin Sans FB" pitchFamily="34" charset="0"/>
                <a:cs typeface="Andalus" pitchFamily="18" charset="-78"/>
              </a:rPr>
              <a:t>Paksi Vak </a:t>
            </a:r>
            <a:r>
              <a:rPr lang="hu-HU" sz="3800" dirty="0" smtClean="0">
                <a:solidFill>
                  <a:srgbClr val="002060"/>
                </a:solidFill>
                <a:latin typeface="Berlin Sans FB" pitchFamily="34" charset="0"/>
                <a:cs typeface="Andalus" pitchFamily="18" charset="-78"/>
              </a:rPr>
              <a:t>Bottyán Gimnázium</a:t>
            </a:r>
          </a:p>
          <a:p>
            <a:r>
              <a:rPr lang="hu-HU" sz="3800" dirty="0" smtClean="0">
                <a:solidFill>
                  <a:srgbClr val="002060"/>
                </a:solidFill>
                <a:latin typeface="Berlin Sans FB" pitchFamily="34" charset="0"/>
                <a:cs typeface="Andalus" pitchFamily="18" charset="-78"/>
              </a:rPr>
              <a:t>2018</a:t>
            </a:r>
            <a:r>
              <a:rPr lang="hu-HU" sz="3800" dirty="0" smtClean="0">
                <a:solidFill>
                  <a:srgbClr val="002060"/>
                </a:solidFill>
                <a:latin typeface="Berlin Sans FB" pitchFamily="34" charset="0"/>
                <a:cs typeface="Andalus" pitchFamily="18" charset="-78"/>
              </a:rPr>
              <a:t>. január 22.</a:t>
            </a:r>
          </a:p>
          <a:p>
            <a:r>
              <a:rPr lang="hu-HU" sz="3800" dirty="0" smtClean="0">
                <a:solidFill>
                  <a:srgbClr val="002060"/>
                </a:solidFill>
                <a:latin typeface="Berlin Sans FB" pitchFamily="34" charset="0"/>
                <a:cs typeface="Andalus" pitchFamily="18" charset="-78"/>
              </a:rPr>
              <a:t>Pályaválasztási felelős: Szabó </a:t>
            </a:r>
            <a:r>
              <a:rPr lang="hu-HU" sz="3800" dirty="0" smtClean="0">
                <a:solidFill>
                  <a:srgbClr val="002060"/>
                </a:solidFill>
                <a:latin typeface="Berlin Sans FB" pitchFamily="34" charset="0"/>
                <a:cs typeface="Andalus" pitchFamily="18" charset="-78"/>
              </a:rPr>
              <a:t>Tünde</a:t>
            </a:r>
            <a:br>
              <a:rPr lang="hu-HU" sz="3800" dirty="0" smtClean="0">
                <a:solidFill>
                  <a:srgbClr val="002060"/>
                </a:solidFill>
                <a:latin typeface="Berlin Sans FB" pitchFamily="34" charset="0"/>
                <a:cs typeface="Andalus" pitchFamily="18" charset="-78"/>
              </a:rPr>
            </a:br>
            <a:r>
              <a:rPr lang="hu-HU" sz="1600" dirty="0" smtClean="0">
                <a:solidFill>
                  <a:srgbClr val="002060"/>
                </a:solidFill>
                <a:latin typeface="Berlin Sans FB" pitchFamily="34" charset="0"/>
                <a:cs typeface="Andalus" pitchFamily="18" charset="-78"/>
              </a:rPr>
              <a:t>Készítette: Lénárt Éva, Szabó Tünde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608" y="476673"/>
            <a:ext cx="7506032" cy="504056"/>
          </a:xfrm>
        </p:spPr>
        <p:txBody>
          <a:bodyPr>
            <a:noAutofit/>
          </a:bodyPr>
          <a:lstStyle/>
          <a:p>
            <a:r>
              <a:rPr lang="hu-HU" sz="24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jelentkezni kizárólag elektronikusan </a:t>
            </a:r>
            <a:r>
              <a:rPr lang="hu-HU" sz="2400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leheT</a:t>
            </a:r>
            <a:endParaRPr lang="hu-HU" sz="24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0742138"/>
              </p:ext>
            </p:extLst>
          </p:nvPr>
        </p:nvGraphicFramePr>
        <p:xfrm>
          <a:off x="593725" y="4869160"/>
          <a:ext cx="7956550" cy="1584176"/>
        </p:xfrm>
        <a:graphic>
          <a:graphicData uri="http://schemas.openxmlformats.org/drawingml/2006/table">
            <a:tbl>
              <a:tblPr/>
              <a:tblGrid>
                <a:gridCol w="7956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84176"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5404475"/>
              </p:ext>
            </p:extLst>
          </p:nvPr>
        </p:nvGraphicFramePr>
        <p:xfrm>
          <a:off x="593726" y="4437112"/>
          <a:ext cx="7956550" cy="2256244"/>
        </p:xfrm>
        <a:graphic>
          <a:graphicData uri="http://schemas.openxmlformats.org/drawingml/2006/table">
            <a:tbl>
              <a:tblPr/>
              <a:tblGrid>
                <a:gridCol w="7956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56244">
                <a:tc>
                  <a:txBody>
                    <a:bodyPr/>
                    <a:lstStyle/>
                    <a:p>
                      <a:pPr algn="ctr"/>
                      <a:r>
                        <a:rPr lang="hu-HU" b="1" dirty="0"/>
                        <a:t>A jelentkezés határideje: 2018. február 15</a:t>
                      </a:r>
                      <a:r>
                        <a:rPr lang="hu-HU" b="1" dirty="0" smtClean="0"/>
                        <a:t>. (éjfél)</a:t>
                      </a:r>
                      <a:r>
                        <a:rPr lang="hu-HU" dirty="0"/>
                        <a:t/>
                      </a:r>
                      <a:br>
                        <a:rPr lang="hu-HU" dirty="0"/>
                      </a:br>
                      <a:r>
                        <a:rPr lang="hu-HU" b="1" dirty="0"/>
                        <a:t>A hitelesítés határideje: 2018. február 20.</a:t>
                      </a:r>
                      <a:endParaRPr lang="hu-H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51521" y="1062576"/>
            <a:ext cx="8640960" cy="3293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hu-HU" altLang="hu-H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 magyarországi központi felsőoktatási felvételi eljárásban jelentkezni kizárólag elektronikusan lehet, a </a:t>
            </a:r>
            <a:r>
              <a:rPr kumimoji="0" lang="hu-HU" altLang="hu-HU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Felvi.hu</a:t>
            </a:r>
            <a:r>
              <a:rPr kumimoji="0" lang="hu-HU" altLang="hu-H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hu-HU" altLang="hu-H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hu-HU" altLang="hu-H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hlinkClick r:id="rId2"/>
              </a:rPr>
              <a:t>E-felvételi</a:t>
            </a:r>
            <a:r>
              <a:rPr kumimoji="0" lang="hu-HU" altLang="hu-H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szolgáltatásán keresztül. Itt az adatokat egy webes felületen kell rögzíteni. Az E-felvételit </a:t>
            </a:r>
            <a:r>
              <a:rPr kumimoji="0" lang="hu-HU" altLang="hu-HU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 </a:t>
            </a:r>
            <a:r>
              <a:rPr kumimoji="0" lang="hu-HU" altLang="hu-HU" sz="13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Felvi.hu-n</a:t>
            </a:r>
            <a:r>
              <a:rPr kumimoji="0" lang="hu-HU" altLang="hu-HU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történő regisztráció után lehet használni.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altLang="hu-H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hu-HU" altLang="hu-HU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Figyelem! Fontos, hogy a jelentkezési határidő után, a teljes eljárás alatt is rendszeresen figyelje a megadott e-mail postafiókját, ahová a hivatalos értesítéseket, felszólításokat, hiánypótlási kéréseket, tájékoztatásokat kapja!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altLang="hu-H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hu-HU" altLang="hu-HU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 2018. évi általános felsőoktatási felvételi eljárás jelentkezési időszakában</a:t>
            </a:r>
            <a:r>
              <a:rPr kumimoji="0" lang="hu-HU" altLang="hu-H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– azaz 2017. december 22. és 2018. február 15. között – </a:t>
            </a:r>
            <a:r>
              <a:rPr kumimoji="0" lang="hu-HU" altLang="hu-HU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az E-felvételi kizárólag jelentkezésre, ezt követően 2018. február 20-ig a jelentkezés hitelesítésére szolgál (e-jelentkezés)</a:t>
            </a:r>
            <a:r>
              <a:rPr kumimoji="0" lang="hu-HU" altLang="hu-H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. Az ügyintézési időszakban – </a:t>
            </a:r>
            <a:r>
              <a:rPr kumimoji="0" lang="hu-HU" altLang="hu-HU" sz="13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2018. április 19-től </a:t>
            </a:r>
            <a:r>
              <a:rPr kumimoji="0" lang="hu-HU" altLang="hu-H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– pedig a jelentkezéssel kapcsolatos </a:t>
            </a:r>
            <a:r>
              <a:rPr kumimoji="0" lang="hu-HU" altLang="hu-HU" sz="13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folyamatos online tájékoztatás</a:t>
            </a:r>
            <a:r>
              <a:rPr kumimoji="0" lang="hu-HU" altLang="hu-H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, illetve az </a:t>
            </a:r>
            <a:r>
              <a:rPr kumimoji="0" lang="hu-HU" altLang="hu-HU" sz="13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ügyintézési funkciók </a:t>
            </a:r>
            <a:r>
              <a:rPr kumimoji="0" lang="hu-HU" altLang="hu-H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(pl. adatmódosítás, dokumentum-feltöltés, sorrendmódosítás, betekintés a személyes adatokba, jelentkezésekbe, pontszámokba) érhetők el.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hu-HU" altLang="hu-H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hu-HU" altLang="hu-H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hu-HU" altLang="hu-HU" sz="13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A jelentkezési határidőt követően jelentkezést NEM lehet benyújtani! Hitelesítés nélkül a jelentkezés érvénytelen!</a:t>
            </a:r>
            <a:endParaRPr kumimoji="0" lang="hu-HU" altLang="hu-HU" sz="18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43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2050" name="Picture 2" descr="https://www.felvi.hu/pub_bin/dload/FFT_2017A/efelveteli_folyamat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8680"/>
            <a:ext cx="8820472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625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779912" y="188640"/>
            <a:ext cx="5040560" cy="621453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Jelentkezési helyek</a:t>
            </a:r>
            <a:endParaRPr lang="hu-HU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0210755"/>
              </p:ext>
            </p:extLst>
          </p:nvPr>
        </p:nvGraphicFramePr>
        <p:xfrm>
          <a:off x="755576" y="5120186"/>
          <a:ext cx="7632848" cy="1463040"/>
        </p:xfrm>
        <a:graphic>
          <a:graphicData uri="http://schemas.openxmlformats.org/drawingml/2006/table">
            <a:tbl>
              <a:tblPr/>
              <a:tblGrid>
                <a:gridCol w="76328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61296">
                <a:tc>
                  <a:txBody>
                    <a:bodyPr/>
                    <a:lstStyle/>
                    <a:p>
                      <a:pPr algn="ctr"/>
                      <a:r>
                        <a:rPr lang="hu-HU" b="1" dirty="0"/>
                        <a:t>Jelentkezési hely</a:t>
                      </a:r>
                      <a:r>
                        <a:rPr lang="hu-HU" dirty="0"/>
                        <a:t> alatt a Tájékoztató intézményi meghirdetéseket tartalmazó oldalain (</a:t>
                      </a:r>
                      <a:r>
                        <a:rPr lang="hu-HU" b="1" dirty="0">
                          <a:hlinkClick r:id="rId2"/>
                        </a:rPr>
                        <a:t>Egyetemek, főiskolák</a:t>
                      </a:r>
                      <a:r>
                        <a:rPr lang="hu-HU" dirty="0"/>
                        <a:t> </a:t>
                      </a:r>
                      <a:r>
                        <a:rPr lang="hu-HU" b="1" dirty="0"/>
                        <a:t>menüpont intézményi, illetve kari oldalai) található táblázatokban egy sorban feltüntetett információk összességét értjük,</a:t>
                      </a:r>
                      <a:r>
                        <a:rPr lang="hu-HU" dirty="0"/>
                        <a:t> amelyek pontosan azonosítják azt a képzést, amelyre a jelentkező jelentkezni kíván.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51520" y="1052736"/>
            <a:ext cx="8352928" cy="369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Az E-felvételi Jelentkezés felvétele menüpontjában kell megjelölni a kiválasztott jelentkezési helyeket, azaz melyik </a:t>
            </a:r>
            <a:r>
              <a:rPr kumimoji="0" lang="hu-HU" altLang="hu-HU" sz="13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intézménybe</a:t>
            </a:r>
            <a:r>
              <a:rPr kumimoji="0" lang="hu-HU" altLang="hu-HU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és </a:t>
            </a:r>
            <a:r>
              <a:rPr kumimoji="0" lang="hu-HU" altLang="hu-HU" sz="13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szakra,</a:t>
            </a:r>
            <a:r>
              <a:rPr kumimoji="0" lang="hu-HU" altLang="hu-HU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milyen </a:t>
            </a:r>
            <a:r>
              <a:rPr kumimoji="0" lang="hu-HU" altLang="hu-HU" sz="13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képzési szintre</a:t>
            </a:r>
            <a:r>
              <a:rPr kumimoji="0" lang="hu-HU" altLang="hu-HU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, milyen </a:t>
            </a:r>
            <a:r>
              <a:rPr kumimoji="0" lang="hu-HU" altLang="hu-HU" sz="13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munkarend szerinti képzésre</a:t>
            </a:r>
            <a:r>
              <a:rPr kumimoji="0" lang="hu-HU" altLang="hu-HU" sz="13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hu-HU" altLang="hu-HU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és milyen </a:t>
            </a:r>
            <a:r>
              <a:rPr kumimoji="0" lang="hu-HU" altLang="hu-HU" sz="13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finanszírozási formára </a:t>
            </a:r>
            <a:r>
              <a:rPr kumimoji="0" lang="hu-HU" altLang="hu-HU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jelentkezik.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altLang="hu-H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A jelentkezési helyeket legördülő menüből kell kiválasztani. </a:t>
            </a:r>
            <a:r>
              <a:rPr kumimoji="0" lang="hu-HU" altLang="hu-HU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Figyelni kell arra, hogy pontosan azt a képzést, szintet, munkarendet, finanszírozási formát válassza ki, amelyre jelentkezni kíván!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altLang="hu-HU" sz="13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Figyelem! A képzéseknél ügyeljen a képzési hely és nyelv megfelelő kiválasztására is, ezt a meghirdetett képzés neve tartalmazza</a:t>
            </a:r>
            <a:r>
              <a:rPr kumimoji="0" lang="hu-HU" altLang="hu-H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. Amennyiben a meghirdetett képzés neve nem tartalmaz települést, akkor a meghirdető kar/intézmény címe szerinti településre vonatkozik a meghirdetés. Az ettől eltérő település nevét a meghirdetésben zárójelben jelölik. Hasonló módon, a meghirdetett képzések nyelve magyar, ha nincs a nyelv külön jelölve.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altLang="hu-H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 2018. évi általános felsőoktatási felvételi eljárásban </a:t>
            </a:r>
            <a:r>
              <a:rPr kumimoji="0" lang="hu-HU" altLang="hu-HU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legfeljebb hat </a:t>
            </a:r>
            <a:r>
              <a:rPr kumimoji="0" lang="hu-HU" altLang="hu-H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jelentkezési hely jelölhető meg. </a:t>
            </a:r>
            <a:r>
              <a:rPr kumimoji="0" lang="hu-HU" altLang="hu-HU" sz="13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Egy jelentkezési helynek számít, ha ugyanazon jelentkezési hely mindkét finanszírozási formáját megjelöli, azaz ha az intézmény, a kar, a szak, a képzési szint, a munkarend, a képzés helye és nyelve is azonos, csak a finanszírozási forma tér el.</a:t>
            </a:r>
            <a:r>
              <a:rPr kumimoji="0" lang="hu-HU" altLang="hu-H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Ezeket természetesen </a:t>
            </a:r>
            <a:r>
              <a:rPr kumimoji="0" lang="hu-HU" altLang="hu-HU" sz="13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külön sorban kell feltüntetni</a:t>
            </a:r>
            <a:r>
              <a:rPr kumimoji="0" lang="hu-HU" altLang="hu-H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, vagyis a jelentkezéskor maximum tizenkét sor tölthető ki.</a:t>
            </a:r>
          </a:p>
        </p:txBody>
      </p:sp>
    </p:spTree>
    <p:extLst>
      <p:ext uri="{BB962C8B-B14F-4D97-AF65-F5344CB8AC3E}">
        <p14:creationId xmlns:p14="http://schemas.microsoft.com/office/powerpoint/2010/main" val="16981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467544" y="980728"/>
            <a:ext cx="856895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hu-HU" altLang="hu-HU" b="1" dirty="0">
                <a:latin typeface="Arial" pitchFamily="34" charset="0"/>
                <a:cs typeface="Arial" pitchFamily="34" charset="0"/>
              </a:rPr>
              <a:t>Egy felsőoktatási felvételi eljárásban minden jelentkező csak egy helyre vehető fel</a:t>
            </a:r>
            <a:r>
              <a:rPr lang="hu-HU" altLang="hu-HU" dirty="0">
                <a:latin typeface="Arial" pitchFamily="34" charset="0"/>
                <a:cs typeface="Arial" pitchFamily="34" charset="0"/>
              </a:rPr>
              <a:t>, mégpedig a jelentkezéseinek sorrendjében szereplő </a:t>
            </a:r>
            <a:r>
              <a:rPr lang="hu-HU" altLang="hu-HU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első olyan helyre</a:t>
            </a:r>
            <a:r>
              <a:rPr lang="hu-HU" altLang="hu-HU" dirty="0">
                <a:latin typeface="Arial" pitchFamily="34" charset="0"/>
                <a:cs typeface="Arial" pitchFamily="34" charset="0"/>
              </a:rPr>
              <a:t>, </a:t>
            </a:r>
            <a:r>
              <a:rPr lang="hu-HU" altLang="hu-HU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ahol a felvételi </a:t>
            </a:r>
            <a:r>
              <a:rPr lang="hu-HU" altLang="hu-HU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összpontszáma</a:t>
            </a:r>
            <a:r>
              <a:rPr lang="hu-HU" altLang="hu-HU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 eléri vagy meghaladja az adott jelentkezési helyre megállapított felvételi ponthatárt</a:t>
            </a:r>
            <a:r>
              <a:rPr lang="hu-HU" altLang="hu-HU" dirty="0">
                <a:latin typeface="Arial" pitchFamily="34" charset="0"/>
                <a:cs typeface="Arial" pitchFamily="34" charset="0"/>
              </a:rPr>
              <a:t>. Ebben az esetben magasabb sorszámú jelentkezési helyekre nem vehető fel akkor sem, ha felvételi </a:t>
            </a:r>
            <a:r>
              <a:rPr lang="hu-HU" altLang="hu-HU" dirty="0" err="1">
                <a:latin typeface="Arial" pitchFamily="34" charset="0"/>
                <a:cs typeface="Arial" pitchFamily="34" charset="0"/>
              </a:rPr>
              <a:t>összpontszáma</a:t>
            </a:r>
            <a:r>
              <a:rPr lang="hu-HU" altLang="hu-HU" dirty="0">
                <a:latin typeface="Arial" pitchFamily="34" charset="0"/>
                <a:cs typeface="Arial" pitchFamily="34" charset="0"/>
              </a:rPr>
              <a:t> elérné az azokon megállapított ponthatárt.</a:t>
            </a:r>
          </a:p>
          <a:p>
            <a:pPr marL="171450" lvl="0" indent="-171450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hu-HU" altLang="hu-HU" sz="1200" dirty="0">
                <a:latin typeface="Arial" pitchFamily="34" charset="0"/>
                <a:cs typeface="Arial" pitchFamily="34" charset="0"/>
              </a:rPr>
              <a:t>A felvételi eljárásban állami ösztöndíjas és önköltséges képzések is hirdethetők, de előfordulhatnak olyan jelentkezési helyek is, melyeket </a:t>
            </a:r>
            <a:r>
              <a:rPr lang="hu-HU" altLang="hu-HU" sz="1200" b="1" dirty="0">
                <a:latin typeface="Arial" pitchFamily="34" charset="0"/>
                <a:cs typeface="Arial" pitchFamily="34" charset="0"/>
              </a:rPr>
              <a:t>csak állami </a:t>
            </a:r>
            <a:r>
              <a:rPr lang="hu-HU" altLang="hu-HU" sz="1200" dirty="0">
                <a:latin typeface="Arial" pitchFamily="34" charset="0"/>
                <a:cs typeface="Arial" pitchFamily="34" charset="0"/>
              </a:rPr>
              <a:t>ösztöndíjas, vagy </a:t>
            </a:r>
            <a:r>
              <a:rPr lang="hu-HU" altLang="hu-HU" sz="1200" b="1" dirty="0">
                <a:latin typeface="Arial" pitchFamily="34" charset="0"/>
                <a:cs typeface="Arial" pitchFamily="34" charset="0"/>
              </a:rPr>
              <a:t>csak önköltséges </a:t>
            </a:r>
            <a:r>
              <a:rPr lang="hu-HU" altLang="hu-HU" sz="1200" dirty="0">
                <a:latin typeface="Arial" pitchFamily="34" charset="0"/>
                <a:cs typeface="Arial" pitchFamily="34" charset="0"/>
              </a:rPr>
              <a:t>formában hirdetnek meg az intézmények. Az állami ösztöndíjas és az önköltséges képzésre történő jelentkezés egymástól független. </a:t>
            </a:r>
            <a:r>
              <a:rPr lang="hu-HU" altLang="hu-HU" sz="1200" b="1" dirty="0">
                <a:latin typeface="Arial" pitchFamily="34" charset="0"/>
                <a:cs typeface="Arial" pitchFamily="34" charset="0"/>
              </a:rPr>
              <a:t>Ha</a:t>
            </a:r>
            <a:r>
              <a:rPr lang="hu-HU" altLang="hu-HU" sz="1200" dirty="0">
                <a:latin typeface="Arial" pitchFamily="34" charset="0"/>
                <a:cs typeface="Arial" pitchFamily="34" charset="0"/>
              </a:rPr>
              <a:t> a jelentkező </a:t>
            </a:r>
            <a:r>
              <a:rPr lang="hu-HU" altLang="hu-HU" sz="1200" b="1" dirty="0">
                <a:latin typeface="Arial" pitchFamily="34" charset="0"/>
                <a:cs typeface="Arial" pitchFamily="34" charset="0"/>
              </a:rPr>
              <a:t>mindkét finanszírozási formát vállalja</a:t>
            </a:r>
            <a:r>
              <a:rPr lang="hu-HU" altLang="hu-HU" sz="1200" dirty="0">
                <a:latin typeface="Arial" pitchFamily="34" charset="0"/>
                <a:cs typeface="Arial" pitchFamily="34" charset="0"/>
              </a:rPr>
              <a:t>, akkor egy szak állami ösztöndíjas és önköltséges formáját a jelentkezéskor – a kért elbírálási sorrenden belül – </a:t>
            </a:r>
            <a:r>
              <a:rPr lang="hu-HU" altLang="hu-HU" sz="1200" b="1" dirty="0">
                <a:latin typeface="Arial" pitchFamily="34" charset="0"/>
                <a:cs typeface="Arial" pitchFamily="34" charset="0"/>
              </a:rPr>
              <a:t>két különböző sorban </a:t>
            </a:r>
            <a:r>
              <a:rPr lang="hu-HU" altLang="hu-HU" sz="1200" dirty="0">
                <a:latin typeface="Arial" pitchFamily="34" charset="0"/>
                <a:cs typeface="Arial" pitchFamily="34" charset="0"/>
              </a:rPr>
              <a:t>kell feltüntetnie (feltéve, hogy a szakot mindkét finanszírozási formában meghirdették).</a:t>
            </a:r>
          </a:p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hu-HU" altLang="hu-HU" b="1" dirty="0">
                <a:latin typeface="Arial" pitchFamily="34" charset="0"/>
                <a:cs typeface="Arial" pitchFamily="34" charset="0"/>
              </a:rPr>
              <a:t>Figyelem! Mindenkinek a saját döntése az, hogy egy adott képzés </a:t>
            </a:r>
            <a:r>
              <a:rPr lang="hu-HU" altLang="hu-HU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magyar állami ösztöndíjas</a:t>
            </a:r>
            <a:r>
              <a:rPr lang="hu-HU" altLang="hu-HU" b="1" dirty="0">
                <a:latin typeface="Arial" pitchFamily="34" charset="0"/>
                <a:cs typeface="Arial" pitchFamily="34" charset="0"/>
              </a:rPr>
              <a:t> vagy </a:t>
            </a:r>
            <a:r>
              <a:rPr lang="hu-HU" altLang="hu-HU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önköltséges</a:t>
            </a:r>
            <a:r>
              <a:rPr lang="hu-HU" altLang="hu-HU" b="1" dirty="0">
                <a:latin typeface="Arial" pitchFamily="34" charset="0"/>
                <a:cs typeface="Arial" pitchFamily="34" charset="0"/>
              </a:rPr>
              <a:t> formájára jelentkezik-e. Amennyiben mindkét finanszírozási formát megjelöli, a </a:t>
            </a:r>
            <a:r>
              <a:rPr lang="hu-HU" altLang="hu-HU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besorolásra</a:t>
            </a:r>
            <a:r>
              <a:rPr lang="hu-HU" altLang="hu-HU" b="1" dirty="0">
                <a:latin typeface="Arial" pitchFamily="34" charset="0"/>
                <a:cs typeface="Arial" pitchFamily="34" charset="0"/>
              </a:rPr>
              <a:t> a jelentkező által megadott </a:t>
            </a:r>
            <a:r>
              <a:rPr lang="hu-HU" altLang="hu-HU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sorrend </a:t>
            </a:r>
            <a:r>
              <a:rPr lang="hu-HU" altLang="hu-HU" b="1" dirty="0">
                <a:latin typeface="Arial" pitchFamily="34" charset="0"/>
                <a:cs typeface="Arial" pitchFamily="34" charset="0"/>
              </a:rPr>
              <a:t>alapján kerül sor.</a:t>
            </a:r>
            <a:endParaRPr lang="hu-HU" altLang="hu-HU" dirty="0">
              <a:latin typeface="Arial" pitchFamily="34" charset="0"/>
              <a:cs typeface="Arial" pitchFamily="34" charset="0"/>
            </a:endParaRPr>
          </a:p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hu-HU" altLang="hu-HU" b="1" dirty="0">
                <a:latin typeface="Arial" pitchFamily="34" charset="0"/>
                <a:cs typeface="Arial" pitchFamily="34" charset="0"/>
              </a:rPr>
              <a:t>Állami ösztöndíjjal támogatott képzésre</a:t>
            </a:r>
            <a:r>
              <a:rPr lang="hu-HU" altLang="hu-HU" dirty="0">
                <a:latin typeface="Arial" pitchFamily="34" charset="0"/>
                <a:cs typeface="Arial" pitchFamily="34" charset="0"/>
              </a:rPr>
              <a:t> azok a magyar állampolgárok és az </a:t>
            </a:r>
            <a:r>
              <a:rPr lang="hu-HU" altLang="hu-HU" dirty="0" err="1">
                <a:latin typeface="Arial" pitchFamily="34" charset="0"/>
                <a:cs typeface="Arial" pitchFamily="34" charset="0"/>
              </a:rPr>
              <a:t>Nftv</a:t>
            </a:r>
            <a:r>
              <a:rPr lang="hu-HU" altLang="hu-HU" dirty="0">
                <a:latin typeface="Arial" pitchFamily="34" charset="0"/>
                <a:cs typeface="Arial" pitchFamily="34" charset="0"/>
              </a:rPr>
              <a:t>. 39. § (1) bekezdésében részletezett nem magyar állampolgárok vehetők fel, akik </a:t>
            </a:r>
            <a:r>
              <a:rPr lang="hu-HU" altLang="hu-HU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megfelelnek a felvétel ezen feltételeinek</a:t>
            </a:r>
            <a:r>
              <a:rPr lang="hu-HU" altLang="hu-HU" dirty="0">
                <a:latin typeface="Arial" pitchFamily="34" charset="0"/>
                <a:cs typeface="Arial" pitchFamily="34" charset="0"/>
              </a:rPr>
              <a:t>, vállalják az ezzel járó kötelezettségeket és </a:t>
            </a:r>
            <a:r>
              <a:rPr lang="hu-HU" altLang="hu-HU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elérik a megállapított felvételi </a:t>
            </a:r>
            <a:r>
              <a:rPr lang="hu-HU" altLang="hu-HU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ponthatárt</a:t>
            </a:r>
            <a:endParaRPr lang="hu-HU" altLang="hu-HU" sz="2400" dirty="0">
              <a:solidFill>
                <a:schemeClr val="accent2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43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71700" y="188641"/>
            <a:ext cx="6377940" cy="720079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Sorrend</a:t>
            </a:r>
            <a:br>
              <a:rPr lang="hu-HU" dirty="0" smtClean="0"/>
            </a:br>
            <a:r>
              <a:rPr lang="hu-HU" sz="11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Figyelem! </a:t>
            </a:r>
            <a:r>
              <a:rPr lang="hu-HU" sz="11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A jelentkezési határidő után új képzés megjelölésére nincs </a:t>
            </a:r>
            <a:r>
              <a:rPr lang="hu-HU" sz="11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lehetőség!!!</a:t>
            </a:r>
            <a:endParaRPr lang="hu-HU" sz="11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0227" y="908720"/>
            <a:ext cx="7955280" cy="5472608"/>
          </a:xfrm>
        </p:spPr>
        <p:txBody>
          <a:bodyPr>
            <a:normAutofit lnSpcReduction="10000"/>
          </a:bodyPr>
          <a:lstStyle/>
          <a:p>
            <a:pPr algn="just"/>
            <a:r>
              <a:rPr lang="hu-HU" dirty="0"/>
              <a:t>A sorrend felállításakor érdemes figyelembe venni a választott képzés finanszírozási formáját is. A jelentkezőnek azt kell mérlegelnie, hogy mindenképpen az adott intézmény adott képzésére szeretne bekerülni, függetlenül annak finanszírozási formájától, vagy inkább az állami ösztöndíjjal támogatott képzéseket részesíti előnyben. </a:t>
            </a:r>
            <a:r>
              <a:rPr lang="hu-HU" i="1" dirty="0"/>
              <a:t>Az állami ösztöndíjas és az önköltséges finanszírozási formának nem kell kötelezően egymást követően szerepelnie</a:t>
            </a:r>
            <a:r>
              <a:rPr lang="hu-HU" dirty="0"/>
              <a:t>.</a:t>
            </a:r>
          </a:p>
          <a:p>
            <a:pPr algn="just"/>
            <a:r>
              <a:rPr lang="hu-HU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Érdemes</a:t>
            </a:r>
            <a:r>
              <a:rPr lang="hu-HU" dirty="0"/>
              <a:t> </a:t>
            </a:r>
            <a:r>
              <a:rPr lang="hu-HU" b="1" dirty="0"/>
              <a:t>nem csak egy jelentkezést megjelölni, hanem érdeklődése szerint többet is (pl. ugyanazt a képzést több intézményben is megpályázni). Ezzel a jelentkező nagyobb eséllyel biztosíthatja a sikeres felvételt.</a:t>
            </a:r>
            <a:endParaRPr lang="hu-HU" b="1" dirty="0" smtClean="0"/>
          </a:p>
          <a:p>
            <a:pPr algn="just"/>
            <a:r>
              <a:rPr lang="hu-HU" dirty="0"/>
              <a:t>A </a:t>
            </a:r>
            <a:r>
              <a:rPr lang="hu-HU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jelentkezési sorrenden </a:t>
            </a:r>
            <a:r>
              <a:rPr lang="hu-HU" b="1" dirty="0"/>
              <a:t>kizárólag egy alkalommal lehet </a:t>
            </a:r>
            <a:r>
              <a:rPr lang="hu-HU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módosítani</a:t>
            </a:r>
            <a:r>
              <a:rPr lang="hu-HU" dirty="0"/>
              <a:t>, vagy jelentkezési hely(</a:t>
            </a:r>
            <a:r>
              <a:rPr lang="hu-HU" dirty="0" err="1"/>
              <a:t>ek</a:t>
            </a:r>
            <a:r>
              <a:rPr lang="hu-HU" dirty="0"/>
              <a:t>)et visszavonni: az ügyintézési időszakban, </a:t>
            </a:r>
            <a:r>
              <a:rPr lang="hu-HU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legkésőbb 2018. július 11-ig</a:t>
            </a:r>
            <a:r>
              <a:rPr lang="hu-HU" b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93281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95736" y="332656"/>
            <a:ext cx="6377940" cy="692696"/>
          </a:xfrm>
        </p:spPr>
        <p:txBody>
          <a:bodyPr/>
          <a:lstStyle/>
          <a:p>
            <a:r>
              <a:rPr lang="hu-HU" dirty="0" smtClean="0"/>
              <a:t>Kiegészítő Eljárási díj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94360" y="1124744"/>
            <a:ext cx="7955280" cy="5138896"/>
          </a:xfrm>
        </p:spPr>
        <p:txBody>
          <a:bodyPr>
            <a:normAutofit/>
          </a:bodyPr>
          <a:lstStyle/>
          <a:p>
            <a:r>
              <a:rPr lang="hu-HU" dirty="0"/>
              <a:t>A felsőoktatási felvételi eljárás során </a:t>
            </a:r>
            <a:r>
              <a:rPr lang="hu-HU" dirty="0">
                <a:hlinkClick r:id="rId2"/>
              </a:rPr>
              <a:t>díjmentesen három képzés</a:t>
            </a:r>
            <a:r>
              <a:rPr lang="hu-HU" dirty="0"/>
              <a:t> jelölhető meg (</a:t>
            </a:r>
            <a:r>
              <a:rPr lang="hu-HU" i="1" dirty="0"/>
              <a:t>állami ösztöndíjas és önköltséges finanszírozási formában, azaz összesen 6 sor tölthető ki</a:t>
            </a:r>
            <a:r>
              <a:rPr lang="hu-HU" dirty="0"/>
              <a:t>).</a:t>
            </a:r>
          </a:p>
          <a:p>
            <a:r>
              <a:rPr lang="hu-HU" dirty="0"/>
              <a:t>Az E-felvételi a díjmentesen megjelölt képzéseken túl rögzített jelentkezési helyek alapján automatikusan kiszámolja és megjeleníti a fizetendő </a:t>
            </a:r>
            <a:r>
              <a:rPr lang="hu-HU" b="1" dirty="0"/>
              <a:t>kiegészítő eljárási díjat</a:t>
            </a:r>
            <a:r>
              <a:rPr lang="hu-HU" dirty="0"/>
              <a:t>, </a:t>
            </a:r>
            <a:r>
              <a:rPr lang="hu-HU" dirty="0" smtClean="0"/>
              <a:t>(</a:t>
            </a:r>
            <a:r>
              <a:rPr lang="hu-HU" sz="1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  <a:cs typeface="Arial" charset="0"/>
              </a:rPr>
              <a:t>további </a:t>
            </a:r>
            <a:r>
              <a:rPr lang="hu-HU" sz="18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  <a:cs typeface="Arial" charset="0"/>
              </a:rPr>
              <a:t>jelentkezési helyekért 2000-2000 Ft kiegészítő </a:t>
            </a:r>
            <a:r>
              <a:rPr lang="hu-HU" sz="1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  <a:cs typeface="Arial" charset="0"/>
              </a:rPr>
              <a:t>díjat) </a:t>
            </a:r>
            <a:r>
              <a:rPr lang="hu-HU" dirty="0" smtClean="0"/>
              <a:t>amelyet </a:t>
            </a:r>
            <a:r>
              <a:rPr lang="hu-HU" dirty="0"/>
              <a:t>a jelentkezőnek egy összegben kell megfizetnie. Erre kizárólag az alábbi módok egyikén van lehetőség:</a:t>
            </a:r>
          </a:p>
          <a:p>
            <a:r>
              <a:rPr lang="hu-HU" dirty="0">
                <a:hlinkClick r:id="rId3"/>
              </a:rPr>
              <a:t>banki átutalással</a:t>
            </a:r>
            <a:r>
              <a:rPr lang="hu-HU" dirty="0"/>
              <a:t>,</a:t>
            </a:r>
          </a:p>
          <a:p>
            <a:r>
              <a:rPr lang="hu-HU" dirty="0"/>
              <a:t>internetes tranzakcióval, </a:t>
            </a:r>
            <a:r>
              <a:rPr lang="hu-HU" dirty="0" err="1"/>
              <a:t>dombornyomott</a:t>
            </a:r>
            <a:r>
              <a:rPr lang="hu-HU" dirty="0"/>
              <a:t> vagy virtuális </a:t>
            </a:r>
            <a:r>
              <a:rPr lang="hu-HU" dirty="0">
                <a:hlinkClick r:id="rId4"/>
              </a:rPr>
              <a:t>bankkártya használatával</a:t>
            </a:r>
            <a:r>
              <a:rPr lang="hu-HU" dirty="0"/>
              <a:t>.</a:t>
            </a:r>
          </a:p>
          <a:p>
            <a:r>
              <a:rPr lang="hu-HU" dirty="0"/>
              <a:t>A befizetés határideje megegyezik a jelentkezés határidejével, azaz </a:t>
            </a:r>
            <a:r>
              <a:rPr lang="hu-HU" b="1" dirty="0"/>
              <a:t>2018. február 15</a:t>
            </a:r>
            <a:r>
              <a:rPr lang="hu-HU" dirty="0"/>
              <a:t>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9744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71700" y="332656"/>
            <a:ext cx="6216724" cy="432048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hu-HU" dirty="0" smtClean="0"/>
              <a:t>Hitelesítés</a:t>
            </a:r>
            <a:r>
              <a:rPr lang="hu-HU" dirty="0"/>
              <a:t> </a:t>
            </a:r>
            <a:r>
              <a:rPr lang="hu-HU" sz="1100" b="1" dirty="0" smtClean="0"/>
              <a:t>amely </a:t>
            </a:r>
            <a:r>
              <a:rPr lang="hu-HU" sz="1100" b="1" dirty="0"/>
              <a:t>nélkül a jelentkezés </a:t>
            </a:r>
            <a:r>
              <a:rPr lang="hu-HU" sz="1100" b="1" dirty="0" smtClean="0"/>
              <a:t>érvénytelen!!!</a:t>
            </a:r>
            <a:r>
              <a:rPr lang="hu-HU" dirty="0" smtClean="0"/>
              <a:t>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836712"/>
            <a:ext cx="8226112" cy="547260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u-HU" sz="1300" b="1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hu-HU" sz="13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1</a:t>
            </a:r>
            <a:r>
              <a:rPr lang="hu-HU" sz="13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. Ügyfélkapun </a:t>
            </a:r>
            <a:r>
              <a:rPr lang="hu-HU" sz="13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keresztül</a:t>
            </a:r>
          </a:p>
          <a:p>
            <a:r>
              <a:rPr lang="hu-HU" sz="1300" b="1" dirty="0"/>
              <a:t>Ha még nem rendelkezik Ügyfélkapu regisztrációval:</a:t>
            </a:r>
            <a:r>
              <a:rPr lang="hu-HU" sz="1300" dirty="0"/>
              <a:t> az egyszeri regisztrációt </a:t>
            </a:r>
            <a:r>
              <a:rPr lang="hu-HU" sz="1300" b="1" dirty="0"/>
              <a:t>személyesen </a:t>
            </a:r>
            <a:r>
              <a:rPr lang="hu-HU" sz="1300" dirty="0"/>
              <a:t>bármelyik </a:t>
            </a:r>
            <a:r>
              <a:rPr lang="hu-HU" sz="1300" i="1" dirty="0"/>
              <a:t>okmányirodában, kormányhivatali ügyfélszolgálati irodában, adóhatóság ügyfélszolgálatán, külképviseleten, vagy elektronikusan</a:t>
            </a:r>
            <a:r>
              <a:rPr lang="hu-HU" sz="1300" dirty="0"/>
              <a:t> indíthatja el a 2016. január 1-jét követően kiállított érvényes személyazonosító igazolvány birtokában. Ideiglenes regisztráció az E-felvételi jelentkezés hitelesítéséhez nem fogadható el</a:t>
            </a:r>
            <a:r>
              <a:rPr lang="hu-HU" sz="1300" dirty="0" smtClean="0"/>
              <a:t>.</a:t>
            </a:r>
          </a:p>
          <a:p>
            <a:r>
              <a:rPr lang="hu-HU" sz="1300" b="1" dirty="0" smtClean="0"/>
              <a:t>Ha </a:t>
            </a:r>
            <a:r>
              <a:rPr lang="hu-HU" sz="1300" b="1" dirty="0"/>
              <a:t>a jelentkező már rendelkezik Ügyfélkapu regisztrációval</a:t>
            </a:r>
            <a:r>
              <a:rPr lang="hu-HU" sz="1300" dirty="0"/>
              <a:t>, akkor az E-felvételi felületén található hitelesítés funkció használatával </a:t>
            </a:r>
            <a:r>
              <a:rPr lang="hu-HU" sz="1300" b="1" dirty="0"/>
              <a:t>a két rendszerbe történő párhuzamos bejelentkezés</a:t>
            </a:r>
            <a:r>
              <a:rPr lang="hu-HU" sz="1300" dirty="0"/>
              <a:t> után a </a:t>
            </a:r>
            <a:r>
              <a:rPr lang="hu-HU" sz="13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hitelesítés automatikusan megtörténik</a:t>
            </a:r>
            <a:r>
              <a:rPr lang="hu-HU" sz="1300" dirty="0"/>
              <a:t>, melyről elektronikus értesítést kap. </a:t>
            </a:r>
            <a:endParaRPr lang="hu-HU" sz="1300" dirty="0" smtClean="0"/>
          </a:p>
          <a:p>
            <a:r>
              <a:rPr lang="hu-HU" sz="1300" b="1" dirty="0" smtClean="0"/>
              <a:t>Figyelem</a:t>
            </a:r>
            <a:r>
              <a:rPr lang="hu-HU" sz="1300" b="1" dirty="0"/>
              <a:t>! Amennyiben az Ügyfélkapuval történő hitelesítés többszöri kísérlet után sem </a:t>
            </a:r>
            <a:r>
              <a:rPr lang="hu-HU" sz="1300" b="1" dirty="0" smtClean="0"/>
              <a:t>sikeres, ellenőrizze</a:t>
            </a:r>
            <a:r>
              <a:rPr lang="hu-HU" sz="1300" b="1" dirty="0"/>
              <a:t>, hogy az E-felvételi jelentkezés során megadott adatai teljes mértékben megegyeznek-e az Ügyfélkapun </a:t>
            </a:r>
            <a:r>
              <a:rPr lang="hu-HU" sz="1300" b="1" dirty="0" smtClean="0"/>
              <a:t>szereplőkkel.</a:t>
            </a:r>
            <a:endParaRPr lang="hu-HU" sz="1300" b="1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hu-HU" sz="13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2</a:t>
            </a:r>
            <a:r>
              <a:rPr lang="hu-HU" sz="13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. Hitelesítő adatlappal</a:t>
            </a:r>
          </a:p>
          <a:p>
            <a:r>
              <a:rPr lang="hu-HU" sz="1300" dirty="0"/>
              <a:t>Amennyiben a jelentkező nem él az Ügyfélkapun keresztül történő hitelesítés lehetőségével, akkor az űrlapok kitöltése, mentése, valamint adatainak ellenőrzése után </a:t>
            </a:r>
            <a:r>
              <a:rPr lang="hu-HU" sz="1300" b="1" dirty="0"/>
              <a:t>ki kell nyomtatnia</a:t>
            </a:r>
            <a:r>
              <a:rPr lang="hu-HU" sz="1300" dirty="0"/>
              <a:t> a felületről </a:t>
            </a:r>
            <a:r>
              <a:rPr lang="hu-HU" sz="1300" b="1" dirty="0"/>
              <a:t>az ún. hitelesítő adatlapo</a:t>
            </a:r>
            <a:r>
              <a:rPr lang="hu-HU" sz="1300" dirty="0"/>
              <a:t>t. Ez tartalmaz minden olyan adatot, amelyet a jelentkező a kérelmében rögzített, beleértve a feltöltött dokumentumok listáját is. A hitelesítő adatlap aláírásával nyilatkozik ezek valódiságáról, tehát postázás előtt mindenképpen ellenőrizze a megadottakat!</a:t>
            </a:r>
          </a:p>
          <a:p>
            <a:r>
              <a:rPr lang="hu-HU" sz="1300" dirty="0"/>
              <a:t>A hitelesítő adatlapot </a:t>
            </a:r>
            <a:r>
              <a:rPr lang="hu-HU" sz="1300" b="1" dirty="0"/>
              <a:t>aláírva </a:t>
            </a:r>
            <a:r>
              <a:rPr lang="hu-HU" sz="1300" dirty="0"/>
              <a:t>– ajánlott küldeményként – </a:t>
            </a:r>
            <a:r>
              <a:rPr lang="hu-HU" sz="1300" b="1" dirty="0"/>
              <a:t>kell postázni a következő címre: Oktatási Hivatal, 1380 Budapest, Pf. 1190.</a:t>
            </a:r>
            <a:r>
              <a:rPr lang="hu-HU" sz="1300" dirty="0"/>
              <a:t> A jelentkezési szándék a hitelesítés után válik érvényessé</a:t>
            </a:r>
            <a:r>
              <a:rPr lang="hu-HU" sz="1300" dirty="0" smtClean="0"/>
              <a:t>.</a:t>
            </a:r>
          </a:p>
          <a:p>
            <a:endParaRPr lang="hu-HU" sz="1600" dirty="0"/>
          </a:p>
          <a:p>
            <a:pPr marL="0" indent="0">
              <a:buNone/>
            </a:pPr>
            <a:endParaRPr lang="hu-HU" b="1" dirty="0"/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2341822"/>
              </p:ext>
            </p:extLst>
          </p:nvPr>
        </p:nvGraphicFramePr>
        <p:xfrm>
          <a:off x="107504" y="5661248"/>
          <a:ext cx="8712968" cy="1296144"/>
        </p:xfrm>
        <a:graphic>
          <a:graphicData uri="http://schemas.openxmlformats.org/drawingml/2006/table">
            <a:tbl>
              <a:tblPr/>
              <a:tblGrid>
                <a:gridCol w="87129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96144">
                <a:tc>
                  <a:txBody>
                    <a:bodyPr/>
                    <a:lstStyle/>
                    <a:p>
                      <a:pPr algn="ctr"/>
                      <a:r>
                        <a:rPr lang="hu-HU" b="1" dirty="0"/>
                        <a:t>Az Ügyfélkapu segítségével történő hitelesítés, illetve a hitelesítő adatlap postára adásának határideje: </a:t>
                      </a:r>
                      <a:r>
                        <a:rPr lang="hu-HU" b="1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2018. február 20.</a:t>
                      </a:r>
                      <a:br>
                        <a:rPr lang="hu-HU" b="1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</a:br>
                      <a:endParaRPr lang="hu-HU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992188" y="36353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endParaRPr kumimoji="0" lang="hu-HU" alt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08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23528" y="1844824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dirty="0"/>
              <a:t>Az E-felvételi jelentkezéskor fel kell tölteni </a:t>
            </a:r>
            <a:r>
              <a:rPr lang="hu-HU" b="1" dirty="0"/>
              <a:t>valamennyi</a:t>
            </a:r>
            <a:r>
              <a:rPr lang="hu-HU" dirty="0"/>
              <a:t>, a jelentkezéshez szükséges és </a:t>
            </a:r>
            <a:r>
              <a:rPr lang="hu-HU" b="1" dirty="0"/>
              <a:t>már rendelkezésre álló dokumentumot. </a:t>
            </a:r>
            <a:r>
              <a:rPr lang="hu-HU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Amennyiben valamilyen dokumentum a jelentkezési határidőig még nem áll rendelkezésre, akkor az legkésőbb 2018. július 11-ig pótolható!</a:t>
            </a:r>
            <a:endParaRPr lang="hu-HU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395536" y="1011039"/>
            <a:ext cx="88569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800" dirty="0"/>
              <a:t>Mit és hogyan kell feltölteni a jelentkezéshez?</a:t>
            </a:r>
          </a:p>
        </p:txBody>
      </p:sp>
      <p:sp>
        <p:nvSpPr>
          <p:cNvPr id="4" name="Téglalap 3"/>
          <p:cNvSpPr/>
          <p:nvPr/>
        </p:nvSpPr>
        <p:spPr>
          <a:xfrm>
            <a:off x="323528" y="3140968"/>
            <a:ext cx="806489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400" b="1" dirty="0"/>
              <a:t>Figyelem! </a:t>
            </a:r>
            <a:r>
              <a:rPr lang="hu-HU" sz="14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NEM</a:t>
            </a:r>
            <a:r>
              <a:rPr lang="hu-HU" sz="1400" b="1" dirty="0"/>
              <a:t> kell feltölteni az alábbi dokumentumokat:</a:t>
            </a:r>
            <a:r>
              <a:rPr lang="hu-HU" sz="1400" dirty="0"/>
              <a:t/>
            </a:r>
            <a:br>
              <a:rPr lang="hu-HU" sz="1400" dirty="0"/>
            </a:br>
            <a:r>
              <a:rPr lang="hu-HU" sz="1400" dirty="0"/>
              <a:t/>
            </a:r>
            <a:br>
              <a:rPr lang="hu-HU" sz="1400" dirty="0"/>
            </a:br>
            <a:r>
              <a:rPr lang="hu-HU" sz="1400" dirty="0"/>
              <a:t>1.</a:t>
            </a:r>
            <a:r>
              <a:rPr lang="hu-HU" sz="1400" b="1" dirty="0"/>
              <a:t> a 2003. január 1-je után megszerzett államilag elismert nyelvvizsga-bizonyítványokat: </a:t>
            </a:r>
            <a:r>
              <a:rPr lang="hu-HU" sz="1400" dirty="0"/>
              <a:t>ezek hitelességének ellenőrzése a nyelvvizsgák nyelvvizsga-anyakönyveinek nyilvántartásából történik. Ezen bizonyítványok esetében azonban kötelező megadni a bizonyítvány adatait (nyelv megnevezése, foka, típusa, bizonyítvány száma, anyakönyvi száma, kiállítás dátuma) elektronikus jelentkezés során.</a:t>
            </a:r>
            <a:br>
              <a:rPr lang="hu-HU" sz="1400" dirty="0"/>
            </a:br>
            <a:r>
              <a:rPr lang="hu-HU" sz="1400" dirty="0"/>
              <a:t/>
            </a:r>
            <a:br>
              <a:rPr lang="hu-HU" sz="1400" dirty="0"/>
            </a:br>
            <a:r>
              <a:rPr lang="hu-HU" sz="1400" dirty="0"/>
              <a:t>2. </a:t>
            </a:r>
            <a:r>
              <a:rPr lang="hu-HU" sz="1400" b="1" dirty="0"/>
              <a:t>a 2006. január 1-je után kibocsátott magyar rendszerű érettségi bizonyítványt és érettségi tanúsítványt:</a:t>
            </a:r>
            <a:r>
              <a:rPr lang="hu-HU" sz="1400" dirty="0"/>
              <a:t> az ezekben szereplő érettségi vizsgaeredményeket a Hivatal elektronikus úton veszi át a köznevelés információs rendszeréből.</a:t>
            </a:r>
            <a:br>
              <a:rPr lang="hu-HU" sz="1400" dirty="0"/>
            </a:br>
            <a:r>
              <a:rPr lang="hu-HU" sz="1400" dirty="0"/>
              <a:t/>
            </a:r>
            <a:br>
              <a:rPr lang="hu-HU" sz="1400" dirty="0"/>
            </a:br>
            <a:r>
              <a:rPr lang="hu-HU" sz="1400" dirty="0"/>
              <a:t>A jelentkező az e-ügyintézés keretében folyamatosan nyomon követheti a fenti két közhiteles nyilvántartásban szereplő adatait. </a:t>
            </a:r>
            <a:r>
              <a:rPr lang="hu-HU" sz="1400" b="1" dirty="0"/>
              <a:t>Amennyiben eltérést tapasztal, azt az ügyintézés keretében dokumentum feltöltésével jelezze.</a:t>
            </a:r>
            <a:endParaRPr lang="hu-HU" sz="1400" dirty="0"/>
          </a:p>
        </p:txBody>
      </p:sp>
    </p:spTree>
    <p:extLst>
      <p:ext uri="{BB962C8B-B14F-4D97-AF65-F5344CB8AC3E}">
        <p14:creationId xmlns:p14="http://schemas.microsoft.com/office/powerpoint/2010/main" val="252745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53521" y="1700808"/>
            <a:ext cx="820891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/>
              <a:t>Fontos tudnivalók az E-felvételiben való feltöltéshez</a:t>
            </a:r>
            <a:r>
              <a:rPr lang="hu-HU" sz="2400" dirty="0" smtClean="0"/>
              <a:t>:</a:t>
            </a:r>
          </a:p>
          <a:p>
            <a:pPr algn="ctr"/>
            <a:endParaRPr lang="hu-HU" sz="16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/>
              <a:t>A jelentkezéshez az adott dokumentum </a:t>
            </a:r>
            <a:r>
              <a:rPr lang="hu-HU" sz="1600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szkennelt</a:t>
            </a:r>
            <a:r>
              <a:rPr lang="hu-HU" sz="16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példányát </a:t>
            </a:r>
            <a:r>
              <a:rPr lang="hu-HU" sz="1600" dirty="0"/>
              <a:t>töltse fel, </a:t>
            </a:r>
            <a:r>
              <a:rPr lang="hu-HU" sz="1600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jpg-</a:t>
            </a:r>
            <a:r>
              <a:rPr lang="hu-HU" sz="16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vagy </a:t>
            </a:r>
            <a:r>
              <a:rPr lang="hu-HU" sz="1600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pdf-formátumban</a:t>
            </a:r>
            <a:r>
              <a:rPr lang="hu-HU" sz="16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16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/>
              <a:t>A dokumentummásolatokat </a:t>
            </a:r>
            <a:r>
              <a:rPr lang="hu-HU" sz="1600" dirty="0" smtClean="0"/>
              <a:t>mindig </a:t>
            </a:r>
            <a:r>
              <a:rPr lang="hu-HU" sz="1600" dirty="0"/>
              <a:t>csak </a:t>
            </a:r>
            <a:r>
              <a:rPr lang="hu-HU" sz="16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egy példányban </a:t>
            </a:r>
            <a:r>
              <a:rPr lang="hu-HU" sz="1600" dirty="0"/>
              <a:t>kell feltölteni</a:t>
            </a:r>
            <a:r>
              <a:rPr lang="hu-HU" sz="16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/>
              <a:t>Az e-jelentkezés véglegesítése előtt a </a:t>
            </a:r>
            <a:r>
              <a:rPr lang="hu-HU" sz="1600" i="1" dirty="0"/>
              <a:t>Dokumentumok</a:t>
            </a:r>
            <a:r>
              <a:rPr lang="hu-HU" sz="1600" dirty="0"/>
              <a:t> menüpontban </a:t>
            </a:r>
            <a:r>
              <a:rPr lang="hu-HU" sz="16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ellenőrizze</a:t>
            </a:r>
            <a:r>
              <a:rPr lang="hu-HU" sz="16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,</a:t>
            </a:r>
            <a:r>
              <a:rPr lang="hu-HU" sz="1600" dirty="0"/>
              <a:t> hogy minden szükséges és már rendelkezésére álló dokumentumot feltöltött-e, azok olvasható minőségűek-e, illetve azt, hogy a dokumentumot teljes terjedelmében csatolta! </a:t>
            </a:r>
            <a:endParaRPr lang="hu-HU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/>
              <a:t>A </a:t>
            </a:r>
            <a:r>
              <a:rPr lang="hu-HU" sz="1600" b="1" dirty="0"/>
              <a:t>nem</a:t>
            </a:r>
            <a:r>
              <a:rPr lang="hu-HU" sz="1600" dirty="0"/>
              <a:t> </a:t>
            </a:r>
            <a:r>
              <a:rPr lang="hu-HU" sz="16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angol, német vagy francia nyelven </a:t>
            </a:r>
            <a:r>
              <a:rPr lang="hu-HU" sz="1600" dirty="0"/>
              <a:t>kiállított dokumentumokhoz magyar nyelvű fordítás másolatát is be kell nyújtani. </a:t>
            </a:r>
            <a:r>
              <a:rPr lang="hu-HU" sz="1600" b="1" dirty="0"/>
              <a:t>Nem</a:t>
            </a:r>
            <a:r>
              <a:rPr lang="hu-HU" sz="1600" dirty="0"/>
              <a:t> </a:t>
            </a:r>
            <a:r>
              <a:rPr lang="hu-HU" sz="1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latin betűvel írt </a:t>
            </a:r>
            <a:r>
              <a:rPr lang="hu-HU" sz="1600" dirty="0"/>
              <a:t>dokumentumok esetén a magyar nyelvű hiteles fordítás másolatának benyújtása is kötelező</a:t>
            </a:r>
            <a:r>
              <a:rPr lang="hu-HU" sz="1600" dirty="0" smtClean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63527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51520" y="908720"/>
            <a:ext cx="842493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u-HU" sz="3200" dirty="0"/>
              <a:t>Mikor érvényes a jelentkezés?</a:t>
            </a:r>
          </a:p>
          <a:p>
            <a:r>
              <a:rPr lang="hu-HU" dirty="0"/>
              <a:t/>
            </a:r>
            <a:br>
              <a:rPr lang="hu-HU" dirty="0"/>
            </a:br>
            <a:r>
              <a:rPr lang="hu-HU" dirty="0"/>
              <a:t/>
            </a:r>
            <a:br>
              <a:rPr lang="hu-HU" dirty="0"/>
            </a:br>
            <a:r>
              <a:rPr lang="hu-HU" dirty="0" smtClean="0"/>
              <a:t>A </a:t>
            </a:r>
            <a:r>
              <a:rPr lang="hu-HU" dirty="0"/>
              <a:t>jelentkezés – </a:t>
            </a:r>
            <a:r>
              <a:rPr lang="hu-HU" b="1" dirty="0"/>
              <a:t>a határidőre történő benyújtás mellett </a:t>
            </a:r>
            <a:r>
              <a:rPr lang="hu-HU" dirty="0"/>
              <a:t>– akkor tekinthető érvényesnek, ha a jelentkező teljesíti az alábbi feltételeket</a:t>
            </a:r>
            <a:r>
              <a:rPr lang="hu-HU" dirty="0" smtClean="0"/>
              <a:t>:</a:t>
            </a:r>
          </a:p>
          <a:p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b="1" dirty="0"/>
              <a:t>a 2018. évi általános felsőoktatási felvételi eljárásnak megfelelő, erre a célra kialakított </a:t>
            </a:r>
            <a:r>
              <a:rPr lang="hu-HU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elektronikus felületen nyújtotta </a:t>
            </a:r>
            <a:r>
              <a:rPr lang="hu-HU" b="1" dirty="0"/>
              <a:t>be jelentkezését, és a személyes adatain kívül </a:t>
            </a:r>
            <a:r>
              <a:rPr lang="hu-HU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megjelölt legalább 1 jelentkezési helyet</a:t>
            </a:r>
            <a:r>
              <a:rPr lang="hu-HU" b="1" dirty="0" smtClean="0"/>
              <a:t>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b="1" dirty="0"/>
              <a:t>az E-felvételiben kitöltött jelentkezési űrlapot </a:t>
            </a:r>
            <a:r>
              <a:rPr lang="hu-HU" dirty="0"/>
              <a:t>(az utolsó adatállapotnak megfelelően) </a:t>
            </a:r>
            <a:r>
              <a:rPr lang="hu-HU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hitelesítette</a:t>
            </a:r>
            <a:r>
              <a:rPr lang="hu-HU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hu-HU" dirty="0"/>
              <a:t>(Ügyfélkapun keresztül vagy kinyomtatott, aláírt postai úton benyújtott hitelesítő adatlappal).</a:t>
            </a:r>
          </a:p>
          <a:p>
            <a:pPr algn="ctr"/>
            <a:r>
              <a:rPr lang="hu-HU" dirty="0"/>
              <a:t/>
            </a:r>
            <a:br>
              <a:rPr lang="hu-HU" dirty="0"/>
            </a:br>
            <a:r>
              <a:rPr lang="hu-HU" b="1" dirty="0"/>
              <a:t>A nem megfelelően kitöltött vagy nem hitelesített elektronikus jelentkezés a rendelkezésre álló határidőn túl nem fogadható el, az eljárás érvénytelenségéhez </a:t>
            </a:r>
            <a:r>
              <a:rPr lang="hu-HU" b="1" dirty="0" smtClean="0"/>
              <a:t>vezet!!!</a:t>
            </a:r>
            <a:endParaRPr lang="hu-H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503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cím 2"/>
          <p:cNvSpPr txBox="1">
            <a:spLocks/>
          </p:cNvSpPr>
          <p:nvPr/>
        </p:nvSpPr>
        <p:spPr bwMode="auto">
          <a:xfrm>
            <a:off x="10800" y="3284984"/>
            <a:ext cx="4124091" cy="60660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 kern="1200">
                <a:solidFill>
                  <a:schemeClr val="bg1"/>
                </a:solidFill>
                <a:latin typeface="+mn-lt"/>
                <a:ea typeface="MS PGothic" charset="0"/>
                <a:cs typeface="MS PGothic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 kern="1200">
                <a:solidFill>
                  <a:schemeClr val="bg1"/>
                </a:solidFill>
                <a:latin typeface="+mn-lt"/>
                <a:ea typeface="MS PGothic" charset="0"/>
                <a:cs typeface="MS PGothic" charset="0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800" kern="1200">
                <a:solidFill>
                  <a:schemeClr val="bg1"/>
                </a:solidFill>
                <a:latin typeface="+mn-lt"/>
                <a:ea typeface="MS PGothic" charset="0"/>
                <a:cs typeface="MS PGothic" charset="0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 kern="1200">
                <a:solidFill>
                  <a:schemeClr val="bg1"/>
                </a:solidFill>
                <a:latin typeface="+mn-lt"/>
                <a:ea typeface="MS PGothic" charset="0"/>
                <a:cs typeface="MS PGothic" charset="0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 kern="1200">
                <a:solidFill>
                  <a:schemeClr val="bg1"/>
                </a:solidFill>
                <a:latin typeface="+mn-lt"/>
                <a:ea typeface="MS PGothic" charset="0"/>
                <a:cs typeface="MS PGothic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hangingPunct="1"/>
            <a:r>
              <a:rPr lang="hu-HU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Hogyan lehet jelentkezni?</a:t>
            </a:r>
          </a:p>
          <a:p>
            <a:pPr algn="l" eaLnBrk="1" hangingPunct="1"/>
            <a:endParaRPr lang="hu-HU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Alcím 2"/>
          <p:cNvSpPr txBox="1">
            <a:spLocks/>
          </p:cNvSpPr>
          <p:nvPr/>
        </p:nvSpPr>
        <p:spPr>
          <a:xfrm>
            <a:off x="3966619" y="4166104"/>
            <a:ext cx="5177381" cy="549879"/>
          </a:xfrm>
          <a:prstGeom prst="rect">
            <a:avLst/>
          </a:prstGeom>
          <a:solidFill>
            <a:srgbClr val="104972"/>
          </a:solidFill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Többletpontok? – Mi mennyit ér?</a:t>
            </a:r>
          </a:p>
          <a:p>
            <a:endParaRPr lang="hu-HU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Alcím 2"/>
          <p:cNvSpPr txBox="1">
            <a:spLocks/>
          </p:cNvSpPr>
          <p:nvPr/>
        </p:nvSpPr>
        <p:spPr bwMode="auto">
          <a:xfrm>
            <a:off x="0" y="5013176"/>
            <a:ext cx="2566102" cy="549879"/>
          </a:xfrm>
          <a:prstGeom prst="rect">
            <a:avLst/>
          </a:prstGeom>
          <a:solidFill>
            <a:srgbClr val="1E86A8"/>
          </a:solidFill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 kern="1200">
                <a:solidFill>
                  <a:schemeClr val="bg1"/>
                </a:solidFill>
                <a:latin typeface="+mn-lt"/>
                <a:ea typeface="MS PGothic" charset="0"/>
                <a:cs typeface="MS PGothic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 kern="1200">
                <a:solidFill>
                  <a:schemeClr val="bg1"/>
                </a:solidFill>
                <a:latin typeface="+mn-lt"/>
                <a:ea typeface="MS PGothic" charset="0"/>
                <a:cs typeface="MS PGothic" charset="0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800" kern="1200">
                <a:solidFill>
                  <a:schemeClr val="bg1"/>
                </a:solidFill>
                <a:latin typeface="+mn-lt"/>
                <a:ea typeface="MS PGothic" charset="0"/>
                <a:cs typeface="MS PGothic" charset="0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 kern="1200">
                <a:solidFill>
                  <a:schemeClr val="bg1"/>
                </a:solidFill>
                <a:latin typeface="+mn-lt"/>
                <a:ea typeface="MS PGothic" charset="0"/>
                <a:cs typeface="MS PGothic" charset="0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 kern="1200">
                <a:solidFill>
                  <a:schemeClr val="bg1"/>
                </a:solidFill>
                <a:latin typeface="+mn-lt"/>
                <a:ea typeface="MS PGothic" charset="0"/>
                <a:cs typeface="MS PGothic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hangingPunct="1"/>
            <a:r>
              <a:rPr lang="hu-HU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Mik a határidők?</a:t>
            </a:r>
          </a:p>
          <a:p>
            <a:pPr algn="l" eaLnBrk="1" hangingPunct="1"/>
            <a:endParaRPr lang="hu-HU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Alcím 2"/>
          <p:cNvSpPr txBox="1">
            <a:spLocks/>
          </p:cNvSpPr>
          <p:nvPr/>
        </p:nvSpPr>
        <p:spPr bwMode="auto">
          <a:xfrm>
            <a:off x="5351985" y="5661248"/>
            <a:ext cx="3792015" cy="578928"/>
          </a:xfrm>
          <a:prstGeom prst="rect">
            <a:avLst/>
          </a:prstGeom>
          <a:solidFill>
            <a:srgbClr val="D36C94"/>
          </a:solidFill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 kern="1200">
                <a:solidFill>
                  <a:schemeClr val="bg1"/>
                </a:solidFill>
                <a:latin typeface="+mn-lt"/>
                <a:ea typeface="MS PGothic" charset="0"/>
                <a:cs typeface="MS PGothic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 kern="1200">
                <a:solidFill>
                  <a:schemeClr val="bg1"/>
                </a:solidFill>
                <a:latin typeface="+mn-lt"/>
                <a:ea typeface="MS PGothic" charset="0"/>
                <a:cs typeface="MS PGothic" charset="0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800" kern="1200">
                <a:solidFill>
                  <a:schemeClr val="bg1"/>
                </a:solidFill>
                <a:latin typeface="+mn-lt"/>
                <a:ea typeface="MS PGothic" charset="0"/>
                <a:cs typeface="MS PGothic" charset="0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 kern="1200">
                <a:solidFill>
                  <a:schemeClr val="bg1"/>
                </a:solidFill>
                <a:latin typeface="+mn-lt"/>
                <a:ea typeface="MS PGothic" charset="0"/>
                <a:cs typeface="MS PGothic" charset="0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 kern="1200">
                <a:solidFill>
                  <a:schemeClr val="bg1"/>
                </a:solidFill>
                <a:latin typeface="+mn-lt"/>
                <a:ea typeface="MS PGothic" charset="0"/>
                <a:cs typeface="MS PGothic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hangingPunct="1"/>
            <a:r>
              <a:rPr lang="hu-HU" dirty="0" smtClean="0">
                <a:latin typeface="Arial" charset="0"/>
                <a:cs typeface="Arial" charset="0"/>
              </a:rPr>
              <a:t>Hol tudsz tájékozódni?</a:t>
            </a:r>
          </a:p>
          <a:p>
            <a:pPr algn="l" eaLnBrk="1" hangingPunct="1"/>
            <a:endParaRPr lang="hu-HU" dirty="0" smtClean="0">
              <a:solidFill>
                <a:schemeClr val="bg1">
                  <a:lumMod val="65000"/>
                  <a:lumOff val="35000"/>
                </a:schemeClr>
              </a:solidFill>
              <a:latin typeface="Arial" charset="0"/>
              <a:cs typeface="Arial" charset="0"/>
            </a:endParaRPr>
          </a:p>
          <a:p>
            <a:pPr algn="l" eaLnBrk="1" hangingPunct="1"/>
            <a:endParaRPr lang="hu-HU" dirty="0">
              <a:solidFill>
                <a:schemeClr val="bg1">
                  <a:lumMod val="65000"/>
                  <a:lumOff val="3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9" name="Alcím 2"/>
          <p:cNvSpPr txBox="1">
            <a:spLocks/>
          </p:cNvSpPr>
          <p:nvPr/>
        </p:nvSpPr>
        <p:spPr bwMode="auto">
          <a:xfrm>
            <a:off x="3485198" y="2582098"/>
            <a:ext cx="5658802" cy="45823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 kern="1200">
                <a:solidFill>
                  <a:schemeClr val="bg1"/>
                </a:solidFill>
                <a:latin typeface="+mn-lt"/>
                <a:ea typeface="MS PGothic" charset="0"/>
                <a:cs typeface="MS PGothic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 kern="1200">
                <a:solidFill>
                  <a:schemeClr val="bg1"/>
                </a:solidFill>
                <a:latin typeface="+mn-lt"/>
                <a:ea typeface="MS PGothic" charset="0"/>
                <a:cs typeface="MS PGothic" charset="0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800" kern="1200">
                <a:solidFill>
                  <a:schemeClr val="bg1"/>
                </a:solidFill>
                <a:latin typeface="+mn-lt"/>
                <a:ea typeface="MS PGothic" charset="0"/>
                <a:cs typeface="MS PGothic" charset="0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 kern="1200">
                <a:solidFill>
                  <a:schemeClr val="bg1"/>
                </a:solidFill>
                <a:latin typeface="+mn-lt"/>
                <a:ea typeface="MS PGothic" charset="0"/>
                <a:cs typeface="MS PGothic" charset="0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 kern="1200">
                <a:solidFill>
                  <a:schemeClr val="bg1"/>
                </a:solidFill>
                <a:latin typeface="+mn-lt"/>
                <a:ea typeface="MS PGothic" charset="0"/>
                <a:cs typeface="MS PGothic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hangingPunct="1"/>
            <a:r>
              <a:rPr lang="hu-HU" dirty="0" smtClean="0">
                <a:latin typeface="Arial" charset="0"/>
                <a:cs typeface="Arial" charset="0"/>
              </a:rPr>
              <a:t>Hogyan számolnak felvételi pontokat?</a:t>
            </a:r>
          </a:p>
          <a:p>
            <a:pPr algn="l" eaLnBrk="1" hangingPunct="1"/>
            <a:endParaRPr lang="hu-HU" dirty="0">
              <a:latin typeface="Arial" charset="0"/>
              <a:cs typeface="Arial" charset="0"/>
            </a:endParaRPr>
          </a:p>
        </p:txBody>
      </p:sp>
      <p:sp>
        <p:nvSpPr>
          <p:cNvPr id="10" name="Alcím 2"/>
          <p:cNvSpPr txBox="1">
            <a:spLocks/>
          </p:cNvSpPr>
          <p:nvPr/>
        </p:nvSpPr>
        <p:spPr bwMode="auto">
          <a:xfrm>
            <a:off x="10800" y="1299469"/>
            <a:ext cx="6649432" cy="1008112"/>
          </a:xfrm>
          <a:prstGeom prst="rect">
            <a:avLst/>
          </a:prstGeom>
          <a:solidFill>
            <a:schemeClr val="accent5"/>
          </a:solidFill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 kern="1200">
                <a:solidFill>
                  <a:schemeClr val="bg1"/>
                </a:solidFill>
                <a:latin typeface="+mn-lt"/>
                <a:ea typeface="MS PGothic" charset="0"/>
                <a:cs typeface="MS PGothic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 kern="1200">
                <a:solidFill>
                  <a:schemeClr val="bg1"/>
                </a:solidFill>
                <a:latin typeface="+mn-lt"/>
                <a:ea typeface="MS PGothic" charset="0"/>
                <a:cs typeface="MS PGothic" charset="0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800" kern="1200">
                <a:solidFill>
                  <a:schemeClr val="bg1"/>
                </a:solidFill>
                <a:latin typeface="+mn-lt"/>
                <a:ea typeface="MS PGothic" charset="0"/>
                <a:cs typeface="MS PGothic" charset="0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 kern="1200">
                <a:solidFill>
                  <a:schemeClr val="bg1"/>
                </a:solidFill>
                <a:latin typeface="+mn-lt"/>
                <a:ea typeface="MS PGothic" charset="0"/>
                <a:cs typeface="MS PGothic" charset="0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 kern="1200">
                <a:solidFill>
                  <a:schemeClr val="bg1"/>
                </a:solidFill>
                <a:latin typeface="+mn-lt"/>
                <a:ea typeface="MS PGothic" charset="0"/>
                <a:cs typeface="MS PGothic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hangingPunct="1"/>
            <a:r>
              <a:rPr lang="hu-HU" dirty="0" smtClean="0">
                <a:latin typeface="Arial" charset="0"/>
                <a:cs typeface="Arial" charset="0"/>
              </a:rPr>
              <a:t>Milyen képzések közül választhatsz, miután megszerezted az érettségit?</a:t>
            </a:r>
          </a:p>
          <a:p>
            <a:pPr algn="l" eaLnBrk="1" hangingPunct="1"/>
            <a:endParaRPr lang="hu-HU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8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539552" y="548680"/>
            <a:ext cx="8424936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u-HU" sz="3200" dirty="0"/>
              <a:t>Az eljárási </a:t>
            </a:r>
            <a:r>
              <a:rPr lang="hu-HU" sz="3200" dirty="0" smtClean="0"/>
              <a:t>díjak</a:t>
            </a:r>
            <a:endParaRPr lang="hu-HU" sz="3200" dirty="0"/>
          </a:p>
          <a:p>
            <a:r>
              <a:rPr lang="hu-HU" dirty="0"/>
              <a:t/>
            </a:r>
            <a:br>
              <a:rPr lang="hu-HU" dirty="0"/>
            </a:br>
            <a:r>
              <a:rPr lang="hu-HU" dirty="0"/>
              <a:t/>
            </a:r>
            <a:br>
              <a:rPr lang="hu-HU" dirty="0"/>
            </a:br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b="1" dirty="0"/>
              <a:t>A felsőoktatási felvételi eljárás során a jelentkező díjmentesen nyújthatja be a jelentkezési kérelmét</a:t>
            </a:r>
            <a:r>
              <a:rPr lang="hu-HU" dirty="0"/>
              <a:t> (három jelentkezési helyre), azonban a jelentkezési helyek számától függően esetlegesen </a:t>
            </a:r>
            <a:r>
              <a:rPr lang="hu-HU" b="1" dirty="0">
                <a:hlinkClick r:id="rId2"/>
              </a:rPr>
              <a:t>kiegészítő eljárási díjat</a:t>
            </a:r>
            <a:r>
              <a:rPr lang="hu-HU" dirty="0"/>
              <a:t> kell fizetnie</a:t>
            </a:r>
            <a:r>
              <a:rPr lang="hu-HU" dirty="0" smtClean="0"/>
              <a:t>. (8. dia)</a:t>
            </a:r>
            <a:endParaRPr lang="hu-HU" dirty="0"/>
          </a:p>
          <a:p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b="1" dirty="0"/>
              <a:t>A felsőoktatási intézmények, amennyiben</a:t>
            </a:r>
            <a:r>
              <a:rPr lang="hu-HU" dirty="0"/>
              <a:t> egészségügyi és pályaalkalmassági, gyakorlati, illetve mesterképzésben </a:t>
            </a:r>
            <a:r>
              <a:rPr lang="hu-HU" b="1" dirty="0"/>
              <a:t>felvételi vizsgát tartanak, ezért </a:t>
            </a:r>
            <a:r>
              <a:rPr lang="hu-HU" b="1" u="sng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különeljárási</a:t>
            </a:r>
            <a:r>
              <a:rPr lang="hu-HU" b="1" u="sng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díjat </a:t>
            </a:r>
            <a:r>
              <a:rPr lang="hu-HU" b="1" dirty="0"/>
              <a:t>kérhetnek.</a:t>
            </a:r>
            <a:r>
              <a:rPr lang="hu-HU" dirty="0"/>
              <a:t> </a:t>
            </a:r>
            <a:endParaRPr lang="hu-H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b="1" dirty="0" smtClean="0"/>
              <a:t>Figyelem</a:t>
            </a:r>
            <a:r>
              <a:rPr lang="hu-HU" b="1" dirty="0"/>
              <a:t>! A felsőoktatási felvételi eljárás </a:t>
            </a:r>
            <a:r>
              <a:rPr lang="hu-HU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kiegészítő díját </a:t>
            </a:r>
            <a:r>
              <a:rPr lang="hu-HU" b="1" dirty="0"/>
              <a:t>az </a:t>
            </a:r>
            <a:r>
              <a:rPr lang="hu-HU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Oktatási</a:t>
            </a:r>
            <a:r>
              <a:rPr lang="hu-HU" b="1" i="1" dirty="0"/>
              <a:t> </a:t>
            </a:r>
            <a:r>
              <a:rPr lang="hu-HU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Hivatalhoz</a:t>
            </a:r>
            <a:r>
              <a:rPr lang="hu-HU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,</a:t>
            </a:r>
            <a:r>
              <a:rPr lang="hu-HU" b="1" dirty="0"/>
              <a:t> a </a:t>
            </a:r>
            <a:r>
              <a:rPr lang="hu-HU" b="1" i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különeljárási</a:t>
            </a:r>
            <a:r>
              <a:rPr lang="hu-HU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díjat </a:t>
            </a:r>
            <a:r>
              <a:rPr lang="hu-HU" b="1" dirty="0"/>
              <a:t>az azt megállapító </a:t>
            </a:r>
            <a:r>
              <a:rPr lang="hu-HU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felsőoktatási intézményhez</a:t>
            </a:r>
            <a:r>
              <a:rPr lang="hu-HU" b="1" dirty="0"/>
              <a:t> kell befizetni.</a:t>
            </a:r>
            <a:endParaRPr lang="hu-H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5255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3419872" y="308751"/>
            <a:ext cx="52200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u-HU" sz="3200" dirty="0" smtClean="0"/>
              <a:t>Pontszámítás</a:t>
            </a:r>
            <a:endParaRPr lang="hu-HU" sz="3200" dirty="0"/>
          </a:p>
        </p:txBody>
      </p:sp>
      <p:sp>
        <p:nvSpPr>
          <p:cNvPr id="4" name="Téglalap 3"/>
          <p:cNvSpPr/>
          <p:nvPr/>
        </p:nvSpPr>
        <p:spPr>
          <a:xfrm>
            <a:off x="-1" y="1188298"/>
            <a:ext cx="890205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/>
              <a:t>Alap- és osztatlan mesterképzés</a:t>
            </a:r>
            <a:r>
              <a:rPr lang="hu-HU" b="1" dirty="0" smtClean="0"/>
              <a:t>, </a:t>
            </a:r>
            <a:r>
              <a:rPr lang="hu-HU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(min. 280 pont) </a:t>
            </a:r>
            <a:r>
              <a:rPr lang="hu-HU" b="1" dirty="0"/>
              <a:t>valamint felsőoktatási szakképzés </a:t>
            </a:r>
            <a:r>
              <a:rPr lang="hu-HU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(min. 240 pont) </a:t>
            </a:r>
            <a:r>
              <a:rPr lang="hu-HU" b="1" dirty="0" smtClean="0"/>
              <a:t>esetén </a:t>
            </a:r>
            <a:r>
              <a:rPr lang="hu-HU" b="1" dirty="0"/>
              <a:t>a </a:t>
            </a:r>
            <a:r>
              <a:rPr lang="hu-HU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felvételi </a:t>
            </a:r>
            <a:r>
              <a:rPr lang="hu-HU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összpontszámot</a:t>
            </a:r>
            <a:r>
              <a:rPr lang="hu-HU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hu-HU" b="1" i="1" dirty="0"/>
              <a:t>400+100</a:t>
            </a:r>
            <a:r>
              <a:rPr lang="hu-HU" b="1" dirty="0"/>
              <a:t> pontos pontszámítási rendszerben kell kiszámítani.</a:t>
            </a:r>
            <a:r>
              <a:rPr lang="hu-HU" dirty="0"/>
              <a:t> </a:t>
            </a:r>
            <a:endParaRPr lang="hu-HU" dirty="0" smtClean="0"/>
          </a:p>
          <a:p>
            <a:endParaRPr lang="hu-HU" dirty="0" smtClean="0"/>
          </a:p>
          <a:p>
            <a:r>
              <a:rPr lang="hu-HU" dirty="0" smtClean="0"/>
              <a:t>A </a:t>
            </a:r>
            <a:r>
              <a:rPr lang="hu-HU" dirty="0"/>
              <a:t>pontszámítás alapját </a:t>
            </a:r>
            <a:r>
              <a:rPr lang="hu-HU" dirty="0" smtClean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b="1" dirty="0" smtClean="0"/>
              <a:t>a </a:t>
            </a:r>
            <a:r>
              <a:rPr lang="hu-HU" b="1" dirty="0">
                <a:hlinkClick r:id="rId2"/>
              </a:rPr>
              <a:t>tanulmányi pontok</a:t>
            </a:r>
            <a:r>
              <a:rPr lang="hu-HU" b="1" dirty="0"/>
              <a:t> (maximum 200 pont), </a:t>
            </a:r>
            <a:endParaRPr lang="hu-HU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b="1" dirty="0" smtClean="0"/>
              <a:t>az </a:t>
            </a:r>
            <a:r>
              <a:rPr lang="hu-HU" b="1" dirty="0">
                <a:hlinkClick r:id="rId3"/>
              </a:rPr>
              <a:t>érettségi pontok </a:t>
            </a:r>
            <a:r>
              <a:rPr lang="hu-HU" b="1" dirty="0"/>
              <a:t>(maximum 200 pont), </a:t>
            </a:r>
            <a:endParaRPr lang="hu-HU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b="1" dirty="0" smtClean="0"/>
              <a:t>valamint </a:t>
            </a:r>
            <a:r>
              <a:rPr lang="hu-HU" b="1" dirty="0"/>
              <a:t>a </a:t>
            </a:r>
            <a:r>
              <a:rPr lang="hu-HU" b="1" dirty="0">
                <a:hlinkClick r:id="rId4"/>
              </a:rPr>
              <a:t>többletpontok</a:t>
            </a:r>
            <a:r>
              <a:rPr lang="hu-HU" b="1" dirty="0"/>
              <a:t> (maximum 100 pont)</a:t>
            </a:r>
            <a:r>
              <a:rPr lang="hu-HU" dirty="0"/>
              <a:t> képezik</a:t>
            </a:r>
            <a:r>
              <a:rPr lang="hu-HU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400" dirty="0"/>
          </a:p>
          <a:p>
            <a:pPr algn="just"/>
            <a:r>
              <a:rPr lang="hu-HU" sz="1400" dirty="0"/>
              <a:t>A </a:t>
            </a:r>
            <a:r>
              <a:rPr lang="hu-HU" sz="1400" dirty="0">
                <a:hlinkClick r:id="rId5"/>
              </a:rPr>
              <a:t>felvételi ponthatárt</a:t>
            </a:r>
            <a:r>
              <a:rPr lang="hu-HU" sz="1400" dirty="0"/>
              <a:t> az adott képzésre jelentkezők </a:t>
            </a:r>
            <a:r>
              <a:rPr lang="hu-HU" sz="1400" b="1" dirty="0"/>
              <a:t>felvételi </a:t>
            </a:r>
            <a:r>
              <a:rPr lang="hu-HU" sz="1400" b="1" dirty="0" err="1"/>
              <a:t>összpontszáma</a:t>
            </a:r>
            <a:r>
              <a:rPr lang="hu-HU" sz="1400" dirty="0"/>
              <a:t>, a jelentkezők által megjelölt </a:t>
            </a:r>
            <a:r>
              <a:rPr lang="hu-HU" sz="1400" b="1" dirty="0"/>
              <a:t>jelentkezési sorrend </a:t>
            </a:r>
            <a:r>
              <a:rPr lang="hu-HU" sz="1400" dirty="0"/>
              <a:t>és az adott szakra vonatkozó felvehető szakos </a:t>
            </a:r>
            <a:r>
              <a:rPr lang="hu-HU" sz="1400" b="1" dirty="0"/>
              <a:t>kapacitásszám</a:t>
            </a:r>
            <a:r>
              <a:rPr lang="hu-HU" sz="1400" dirty="0"/>
              <a:t> figyelembevételével állapítják meg. Ez a besorolási, illetve a felvételi döntés alapja</a:t>
            </a:r>
            <a:r>
              <a:rPr lang="hu-HU" sz="1400" dirty="0" smtClean="0"/>
              <a:t>.</a:t>
            </a:r>
          </a:p>
          <a:p>
            <a:pPr algn="just"/>
            <a:endParaRPr lang="hu-HU" sz="1400" dirty="0">
              <a:effectLst/>
            </a:endParaRPr>
          </a:p>
        </p:txBody>
      </p:sp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9816531"/>
              </p:ext>
            </p:extLst>
          </p:nvPr>
        </p:nvGraphicFramePr>
        <p:xfrm>
          <a:off x="971600" y="5661671"/>
          <a:ext cx="7160895" cy="914400"/>
        </p:xfrm>
        <a:graphic>
          <a:graphicData uri="http://schemas.openxmlformats.org/drawingml/2006/table">
            <a:tbl>
              <a:tblPr/>
              <a:tblGrid>
                <a:gridCol w="7160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hu-HU" b="1" dirty="0"/>
                        <a:t>A 2018. évi általános felsőoktatási felvételi eljárás során a </a:t>
                      </a:r>
                      <a:r>
                        <a:rPr lang="hu-HU" b="1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felvételi ponthatárok meghatározása </a:t>
                      </a:r>
                      <a:r>
                        <a:rPr lang="hu-HU" b="1" dirty="0"/>
                        <a:t>országosan egyszerre, várhatóan </a:t>
                      </a:r>
                      <a:r>
                        <a:rPr lang="hu-HU" b="1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2018. július 25-én </a:t>
                      </a:r>
                      <a:r>
                        <a:rPr lang="hu-HU" b="1" dirty="0"/>
                        <a:t>történik.</a:t>
                      </a:r>
                      <a:endParaRPr lang="hu-H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17150" y="5318362"/>
            <a:ext cx="87703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Nem vehető fel az a jelentkező, akinek a felvételi </a:t>
            </a:r>
            <a:r>
              <a:rPr kumimoji="0" lang="hu-HU" altLang="hu-H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összpontszáma</a:t>
            </a:r>
            <a:r>
              <a:rPr kumimoji="0" lang="hu-HU" altLang="hu-H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nem éri el a felvételi ponthatárt!!!</a:t>
            </a:r>
            <a:endParaRPr kumimoji="0" lang="hu-HU" altLang="hu-H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39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179512" y="1166842"/>
            <a:ext cx="871296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/>
              <a:t>Alapképzés, illetve osztatlan mesterképzés</a:t>
            </a:r>
          </a:p>
          <a:p>
            <a:r>
              <a:rPr lang="hu-HU" dirty="0"/>
              <a:t/>
            </a:r>
            <a:br>
              <a:rPr lang="hu-HU" dirty="0"/>
            </a:br>
            <a:r>
              <a:rPr lang="hu-HU" dirty="0" smtClean="0"/>
              <a:t>Alapképzések</a:t>
            </a:r>
            <a:r>
              <a:rPr lang="hu-HU" dirty="0"/>
              <a:t>, illetve osztatlan mesterképzések </a:t>
            </a:r>
            <a:r>
              <a:rPr lang="hu-HU" dirty="0" smtClean="0"/>
              <a:t>esetén, két </a:t>
            </a:r>
            <a:r>
              <a:rPr lang="hu-HU" dirty="0"/>
              <a:t>pontszámítási mód alkalmazható: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I. a </a:t>
            </a:r>
            <a:r>
              <a:rPr lang="hu-HU" dirty="0">
                <a:hlinkClick r:id="rId5"/>
              </a:rPr>
              <a:t>tanulmányi ponto</a:t>
            </a:r>
            <a:r>
              <a:rPr lang="hu-HU" dirty="0"/>
              <a:t>k és az </a:t>
            </a:r>
            <a:r>
              <a:rPr lang="hu-HU" dirty="0">
                <a:hlinkClick r:id="rId6"/>
              </a:rPr>
              <a:t>érettségi pontok</a:t>
            </a:r>
            <a:r>
              <a:rPr lang="hu-HU" dirty="0"/>
              <a:t> összege, hozzáadva a </a:t>
            </a:r>
            <a:r>
              <a:rPr lang="hu-HU" dirty="0">
                <a:hlinkClick r:id="rId7"/>
              </a:rPr>
              <a:t>többletpontokat</a:t>
            </a:r>
            <a:r>
              <a:rPr lang="hu-HU" dirty="0"/>
              <a:t> vagy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II. az </a:t>
            </a:r>
            <a:r>
              <a:rPr lang="hu-HU" u="sng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érettségi pontok kétszerese</a:t>
            </a:r>
            <a:r>
              <a:rPr lang="hu-HU" dirty="0"/>
              <a:t>, hozzáadva a </a:t>
            </a:r>
            <a:r>
              <a:rPr lang="hu-HU" u="sng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többletpontokat</a:t>
            </a:r>
            <a:r>
              <a:rPr lang="hu-HU" dirty="0"/>
              <a:t>.</a:t>
            </a:r>
            <a:endParaRPr lang="hu-HU" dirty="0">
              <a:effectLst/>
            </a:endParaRPr>
          </a:p>
        </p:txBody>
      </p:sp>
      <p:pic>
        <p:nvPicPr>
          <p:cNvPr id="6168" name="Picture 24" descr="https://www.felvi.hu/pub_bin/dload/FFT_2018A/pontszamitas_AO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" y="3787615"/>
            <a:ext cx="7588403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spid="6167" name="HTMLHidden1" r:id="rId2" imgW="104760" imgH="190440"/>
        </mc:Choice>
        <mc:Fallback>
          <p:control name="HTMLHidden1" r:id="rId2" imgW="104760" imgH="190440">
            <p:pic>
              <p:nvPicPr>
                <p:cNvPr id="2" name="HTMLHidden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9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07950" cy="1889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6168" name="HTMLText1" r:id="rId3" imgW="66600" imgH="228600"/>
        </mc:Choice>
        <mc:Fallback>
          <p:control name="HTMLText1" r:id="rId3" imgW="66600" imgH="228600">
            <p:pic>
              <p:nvPicPr>
                <p:cNvPr id="4" name="HTMLText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6985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69147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Kétszintű érettségi vizsga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323528" y="1556792"/>
            <a:ext cx="2736304" cy="4525963"/>
          </a:xfrm>
          <a:noFill/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hu-HU" sz="3200" dirty="0" smtClean="0">
                <a:solidFill>
                  <a:srgbClr val="00206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Consolas" pitchFamily="49" charset="0"/>
              </a:rPr>
              <a:t>Kötelező tárgyak az érettségi vizsgán</a:t>
            </a:r>
            <a:endParaRPr lang="hu-HU" sz="3200" dirty="0">
              <a:solidFill>
                <a:srgbClr val="00206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+mj-lt"/>
              <a:cs typeface="Consolas" pitchFamily="49" charset="0"/>
            </a:endParaRPr>
          </a:p>
        </p:txBody>
      </p:sp>
      <p:graphicFrame>
        <p:nvGraphicFramePr>
          <p:cNvPr id="5" name="Tartalom helye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003379500"/>
              </p:ext>
            </p:extLst>
          </p:nvPr>
        </p:nvGraphicFramePr>
        <p:xfrm>
          <a:off x="3059831" y="1340768"/>
          <a:ext cx="5904656" cy="51101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963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03082">
                <a:tc>
                  <a:txBody>
                    <a:bodyPr/>
                    <a:lstStyle/>
                    <a:p>
                      <a:r>
                        <a:rPr lang="hu-HU" sz="2400" dirty="0" smtClean="0">
                          <a:solidFill>
                            <a:schemeClr val="bg1"/>
                          </a:solidFill>
                          <a:latin typeface="+mj-lt"/>
                        </a:rPr>
                        <a:t>Emelt szint</a:t>
                      </a:r>
                    </a:p>
                    <a:p>
                      <a:r>
                        <a:rPr lang="hu-HU" sz="2400" dirty="0" smtClean="0">
                          <a:solidFill>
                            <a:schemeClr val="bg1"/>
                          </a:solidFill>
                          <a:latin typeface="+mj-lt"/>
                        </a:rPr>
                        <a:t>Intézményenként változó</a:t>
                      </a:r>
                      <a:endParaRPr lang="hu-HU" sz="24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400" dirty="0" smtClean="0">
                          <a:solidFill>
                            <a:schemeClr val="bg1"/>
                          </a:solidFill>
                          <a:latin typeface="+mj-lt"/>
                        </a:rPr>
                        <a:t>Középszint</a:t>
                      </a:r>
                      <a:endParaRPr lang="hu-HU" sz="24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3082">
                <a:tc>
                  <a:txBody>
                    <a:bodyPr/>
                    <a:lstStyle/>
                    <a:p>
                      <a:r>
                        <a:rPr lang="hu-HU" b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Magyar nyelv és irodalom</a:t>
                      </a:r>
                      <a:endParaRPr lang="hu-HU" b="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b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Magyar nyelv és irodalom</a:t>
                      </a:r>
                      <a:endParaRPr lang="hu-HU" b="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3082">
                <a:tc>
                  <a:txBody>
                    <a:bodyPr/>
                    <a:lstStyle/>
                    <a:p>
                      <a:r>
                        <a:rPr lang="hu-HU" b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Történelem</a:t>
                      </a:r>
                      <a:endParaRPr lang="hu-HU" b="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b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Történelem</a:t>
                      </a:r>
                      <a:endParaRPr lang="hu-HU" b="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3082">
                <a:tc>
                  <a:txBody>
                    <a:bodyPr/>
                    <a:lstStyle/>
                    <a:p>
                      <a:r>
                        <a:rPr lang="hu-HU" b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Matematika</a:t>
                      </a:r>
                      <a:endParaRPr lang="hu-HU" b="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b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Matematika</a:t>
                      </a:r>
                      <a:endParaRPr lang="hu-HU" b="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12207">
                <a:tc>
                  <a:txBody>
                    <a:bodyPr/>
                    <a:lstStyle/>
                    <a:p>
                      <a:r>
                        <a:rPr lang="hu-HU" b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Angol/Német</a:t>
                      </a:r>
                    </a:p>
                    <a:p>
                      <a:r>
                        <a:rPr lang="hu-HU" b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Idegen nyelv</a:t>
                      </a:r>
                      <a:endParaRPr lang="hu-HU" b="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b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Angol/Német/Latin/Orosz</a:t>
                      </a:r>
                    </a:p>
                    <a:p>
                      <a:r>
                        <a:rPr lang="hu-HU" b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Idegen nyelv</a:t>
                      </a:r>
                      <a:endParaRPr lang="hu-HU" b="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360372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Kétszintű érettségi vizsga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251520" y="1556792"/>
            <a:ext cx="3024336" cy="4569371"/>
          </a:xfrm>
        </p:spPr>
        <p:txBody>
          <a:bodyPr>
            <a:normAutofit/>
          </a:bodyPr>
          <a:lstStyle/>
          <a:p>
            <a:r>
              <a:rPr lang="hu-HU" dirty="0" smtClean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Választható tárgyak</a:t>
            </a:r>
            <a:endParaRPr lang="hu-HU" dirty="0"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  <p:graphicFrame>
        <p:nvGraphicFramePr>
          <p:cNvPr id="5" name="Tartalom helye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693801066"/>
              </p:ext>
            </p:extLst>
          </p:nvPr>
        </p:nvGraphicFramePr>
        <p:xfrm>
          <a:off x="3491880" y="1124745"/>
          <a:ext cx="5122912" cy="53766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06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1751">
                <a:tc>
                  <a:txBody>
                    <a:bodyPr/>
                    <a:lstStyle/>
                    <a:p>
                      <a:r>
                        <a:rPr lang="hu-HU" sz="2400" dirty="0" smtClean="0">
                          <a:latin typeface="+mj-lt"/>
                        </a:rPr>
                        <a:t>Emelt</a:t>
                      </a:r>
                      <a:r>
                        <a:rPr lang="hu-HU" sz="2400" baseline="0" dirty="0" smtClean="0">
                          <a:latin typeface="+mj-lt"/>
                        </a:rPr>
                        <a:t> szint</a:t>
                      </a:r>
                      <a:endParaRPr lang="hu-HU" sz="2400" dirty="0">
                        <a:latin typeface="+mj-lt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400" dirty="0" smtClean="0">
                          <a:latin typeface="+mj-lt"/>
                        </a:rPr>
                        <a:t>Középszint</a:t>
                      </a:r>
                      <a:endParaRPr lang="hu-HU" sz="2400" dirty="0">
                        <a:latin typeface="+mj-lt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1751">
                <a:tc>
                  <a:txBody>
                    <a:bodyPr/>
                    <a:lstStyle/>
                    <a:p>
                      <a:r>
                        <a:rPr lang="hu-HU" b="0" dirty="0" smtClean="0">
                          <a:solidFill>
                            <a:srgbClr val="7030A0"/>
                          </a:solidFill>
                          <a:effectLst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j-lt"/>
                        </a:rPr>
                        <a:t>Fizika</a:t>
                      </a:r>
                      <a:endParaRPr lang="hu-HU" b="0" dirty="0">
                        <a:solidFill>
                          <a:srgbClr val="7030A0"/>
                        </a:solidFill>
                        <a:effectLst>
                          <a:outerShdw blurRad="50800" dist="38100" dir="5400000" algn="t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b="0" dirty="0" smtClean="0">
                          <a:solidFill>
                            <a:srgbClr val="7030A0"/>
                          </a:solidFill>
                          <a:effectLst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j-lt"/>
                        </a:rPr>
                        <a:t>Fizika</a:t>
                      </a:r>
                      <a:endParaRPr lang="hu-HU" b="0" dirty="0">
                        <a:solidFill>
                          <a:srgbClr val="7030A0"/>
                        </a:solidFill>
                        <a:effectLst>
                          <a:outerShdw blurRad="50800" dist="38100" dir="5400000" algn="t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1751">
                <a:tc>
                  <a:txBody>
                    <a:bodyPr/>
                    <a:lstStyle/>
                    <a:p>
                      <a:r>
                        <a:rPr lang="hu-HU" sz="1800" b="0" kern="1200" dirty="0" smtClean="0">
                          <a:solidFill>
                            <a:srgbClr val="7030A0"/>
                          </a:solidFill>
                          <a:effectLst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j-lt"/>
                          <a:ea typeface="+mn-ea"/>
                          <a:cs typeface="+mn-cs"/>
                        </a:rPr>
                        <a:t>Kémia</a:t>
                      </a:r>
                      <a:endParaRPr lang="hu-HU" sz="1800" b="0" kern="1200" dirty="0">
                        <a:solidFill>
                          <a:srgbClr val="7030A0"/>
                        </a:solidFill>
                        <a:effectLst>
                          <a:outerShdw blurRad="50800" dist="38100" dir="5400000" algn="t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>
                          <a:solidFill>
                            <a:srgbClr val="7030A0"/>
                          </a:solidFill>
                          <a:effectLst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j-lt"/>
                        </a:rPr>
                        <a:t>Kémia</a:t>
                      </a:r>
                      <a:endParaRPr lang="hu-HU" dirty="0">
                        <a:solidFill>
                          <a:srgbClr val="7030A0"/>
                        </a:solidFill>
                        <a:effectLst>
                          <a:outerShdw blurRad="50800" dist="38100" dir="5400000" algn="t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1751">
                <a:tc>
                  <a:txBody>
                    <a:bodyPr/>
                    <a:lstStyle/>
                    <a:p>
                      <a:r>
                        <a:rPr lang="hu-HU" dirty="0" smtClean="0">
                          <a:solidFill>
                            <a:srgbClr val="7030A0"/>
                          </a:solidFill>
                          <a:effectLst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j-lt"/>
                        </a:rPr>
                        <a:t>Biológia</a:t>
                      </a:r>
                      <a:endParaRPr lang="hu-HU" dirty="0">
                        <a:solidFill>
                          <a:srgbClr val="7030A0"/>
                        </a:solidFill>
                        <a:effectLst>
                          <a:outerShdw blurRad="50800" dist="38100" dir="5400000" algn="t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>
                          <a:solidFill>
                            <a:srgbClr val="7030A0"/>
                          </a:solidFill>
                          <a:effectLst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j-lt"/>
                        </a:rPr>
                        <a:t>Biológia</a:t>
                      </a:r>
                      <a:endParaRPr lang="hu-HU" dirty="0">
                        <a:solidFill>
                          <a:srgbClr val="7030A0"/>
                        </a:solidFill>
                        <a:effectLst>
                          <a:outerShdw blurRad="50800" dist="38100" dir="5400000" algn="t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1751">
                <a:tc>
                  <a:txBody>
                    <a:bodyPr/>
                    <a:lstStyle/>
                    <a:p>
                      <a:r>
                        <a:rPr lang="hu-HU" dirty="0" smtClean="0">
                          <a:solidFill>
                            <a:srgbClr val="7030A0"/>
                          </a:solidFill>
                          <a:effectLst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j-lt"/>
                        </a:rPr>
                        <a:t>Földrajz</a:t>
                      </a:r>
                      <a:endParaRPr lang="hu-HU" dirty="0">
                        <a:solidFill>
                          <a:srgbClr val="7030A0"/>
                        </a:solidFill>
                        <a:effectLst>
                          <a:outerShdw blurRad="50800" dist="38100" dir="5400000" algn="t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>
                          <a:solidFill>
                            <a:srgbClr val="7030A0"/>
                          </a:solidFill>
                          <a:effectLst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j-lt"/>
                        </a:rPr>
                        <a:t>Földrajz</a:t>
                      </a:r>
                      <a:endParaRPr lang="hu-HU" dirty="0">
                        <a:solidFill>
                          <a:srgbClr val="7030A0"/>
                        </a:solidFill>
                        <a:effectLst>
                          <a:outerShdw blurRad="50800" dist="38100" dir="5400000" algn="t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1751">
                <a:tc>
                  <a:txBody>
                    <a:bodyPr/>
                    <a:lstStyle/>
                    <a:p>
                      <a:r>
                        <a:rPr lang="hu-HU" dirty="0" smtClean="0">
                          <a:solidFill>
                            <a:srgbClr val="002060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j-lt"/>
                        </a:rPr>
                        <a:t>Informatika</a:t>
                      </a:r>
                      <a:endParaRPr lang="hu-HU" dirty="0">
                        <a:solidFill>
                          <a:srgbClr val="002060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>
                          <a:solidFill>
                            <a:srgbClr val="002060"/>
                          </a:solidFill>
                          <a:effectLst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j-lt"/>
                        </a:rPr>
                        <a:t>Informatika</a:t>
                      </a:r>
                      <a:endParaRPr lang="hu-HU" dirty="0">
                        <a:solidFill>
                          <a:srgbClr val="002060"/>
                        </a:solidFill>
                        <a:effectLst>
                          <a:outerShdw blurRad="50800" dist="38100" dir="5400000" algn="t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03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 smtClean="0">
                          <a:solidFill>
                            <a:srgbClr val="002060"/>
                          </a:solidFill>
                          <a:effectLst>
                            <a:outerShdw blurRad="50800" dist="38100" dir="5400000" algn="t" rotWithShape="0">
                              <a:srgbClr val="002060">
                                <a:alpha val="40000"/>
                              </a:srgbClr>
                            </a:outerShdw>
                          </a:effectLst>
                          <a:latin typeface="+mj-lt"/>
                        </a:rPr>
                        <a:t>Idegen nyelvek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 smtClean="0">
                          <a:solidFill>
                            <a:srgbClr val="002060"/>
                          </a:solidFill>
                          <a:effectLst>
                            <a:outerShdw blurRad="50800" dist="38100" dir="5400000" algn="t" rotWithShape="0">
                              <a:srgbClr val="002060">
                                <a:alpha val="40000"/>
                              </a:srgbClr>
                            </a:outerShdw>
                          </a:effectLst>
                          <a:latin typeface="+mj-lt"/>
                        </a:rPr>
                        <a:t>Idegen nyelvek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03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 smtClean="0">
                          <a:solidFill>
                            <a:srgbClr val="002060"/>
                          </a:solidFill>
                          <a:effectLst>
                            <a:outerShdw blurRad="50800" dist="38100" dir="5400000" algn="t" rotWithShape="0">
                              <a:srgbClr val="002060">
                                <a:alpha val="40000"/>
                              </a:srgbClr>
                            </a:outerShdw>
                          </a:effectLst>
                          <a:latin typeface="+mj-lt"/>
                        </a:rPr>
                        <a:t>Testnevelés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 smtClean="0">
                          <a:solidFill>
                            <a:srgbClr val="002060"/>
                          </a:solidFill>
                          <a:effectLst>
                            <a:outerShdw blurRad="50800" dist="38100" dir="5400000" algn="t" rotWithShape="0">
                              <a:srgbClr val="002060">
                                <a:alpha val="40000"/>
                              </a:srgbClr>
                            </a:outerShdw>
                          </a:effectLst>
                          <a:latin typeface="+mj-lt"/>
                        </a:rPr>
                        <a:t>Testnevelés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1751"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002060"/>
                        </a:solidFill>
                        <a:effectLst>
                          <a:outerShdw blurRad="50800" dist="38100" dir="5400000" algn="t" rotWithShape="0">
                            <a:srgbClr val="002060">
                              <a:alpha val="40000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 smtClean="0">
                          <a:solidFill>
                            <a:srgbClr val="002060"/>
                          </a:solidFill>
                          <a:effectLst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j-lt"/>
                        </a:rPr>
                        <a:t>Média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4661"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002060"/>
                        </a:solidFill>
                        <a:effectLst>
                          <a:outerShdw blurRad="50800" dist="38100" dir="5400000" algn="t" rotWithShape="0">
                            <a:srgbClr val="002060">
                              <a:alpha val="40000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 smtClean="0">
                          <a:solidFill>
                            <a:srgbClr val="002060"/>
                          </a:solidFill>
                          <a:effectLst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j-lt"/>
                        </a:rPr>
                        <a:t>Rajz és vizuális kultúra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1751"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002060"/>
                        </a:solidFill>
                        <a:effectLst>
                          <a:outerShdw blurRad="50800" dist="38100" dir="5400000" algn="t" rotWithShape="0">
                            <a:srgbClr val="002060">
                              <a:alpha val="40000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>
                          <a:solidFill>
                            <a:srgbClr val="002060"/>
                          </a:solidFill>
                          <a:effectLst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j-lt"/>
                        </a:rPr>
                        <a:t>Művészettörténet</a:t>
                      </a:r>
                      <a:endParaRPr lang="hu-HU" dirty="0">
                        <a:solidFill>
                          <a:srgbClr val="002060"/>
                        </a:solidFill>
                        <a:effectLst>
                          <a:outerShdw blurRad="50800" dist="38100" dir="5400000" algn="t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31751"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002060"/>
                        </a:solidFill>
                        <a:effectLst>
                          <a:outerShdw blurRad="50800" dist="38100" dir="5400000" algn="t" rotWithShape="0">
                            <a:srgbClr val="002060">
                              <a:alpha val="40000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>
                          <a:solidFill>
                            <a:srgbClr val="002060"/>
                          </a:solidFill>
                          <a:effectLst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j-lt"/>
                        </a:rPr>
                        <a:t>Ének-zene</a:t>
                      </a:r>
                      <a:endParaRPr lang="hu-HU" dirty="0">
                        <a:solidFill>
                          <a:srgbClr val="002060"/>
                        </a:solidFill>
                        <a:effectLst>
                          <a:outerShdw blurRad="50800" dist="38100" dir="5400000" algn="t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hu-HU" dirty="0" smtClean="0"/>
              <a:t>Kétszintű érettségi vizsga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noFill/>
          <a:ln>
            <a:noFill/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hu-HU" b="1" dirty="0" smtClean="0">
                <a:effectLst>
                  <a:innerShdw blurRad="114300">
                    <a:prstClr val="black"/>
                  </a:innerShdw>
                </a:effectLst>
                <a:latin typeface="+mj-lt"/>
              </a:rPr>
              <a:t>Vizsgatárgyak:</a:t>
            </a:r>
          </a:p>
          <a:p>
            <a:pPr fontAlgn="t"/>
            <a:r>
              <a:rPr lang="hu-HU" dirty="0">
                <a:effectLst>
                  <a:innerShdw blurRad="114300">
                    <a:prstClr val="black"/>
                  </a:innerShdw>
                </a:effectLst>
                <a:latin typeface="+mj-lt"/>
              </a:rPr>
              <a:t>Magyar nyelv és irodalom</a:t>
            </a:r>
          </a:p>
          <a:p>
            <a:pPr fontAlgn="t"/>
            <a:r>
              <a:rPr lang="hu-HU" dirty="0">
                <a:effectLst>
                  <a:innerShdw blurRad="114300">
                    <a:prstClr val="black"/>
                  </a:innerShdw>
                </a:effectLst>
                <a:latin typeface="+mj-lt"/>
              </a:rPr>
              <a:t>Történelem</a:t>
            </a:r>
          </a:p>
          <a:p>
            <a:pPr fontAlgn="t"/>
            <a:r>
              <a:rPr lang="hu-HU" dirty="0">
                <a:effectLst>
                  <a:innerShdw blurRad="114300">
                    <a:prstClr val="black"/>
                  </a:innerShdw>
                </a:effectLst>
                <a:latin typeface="+mj-lt"/>
              </a:rPr>
              <a:t>Matematika</a:t>
            </a:r>
          </a:p>
          <a:p>
            <a:pPr fontAlgn="t"/>
            <a:r>
              <a:rPr lang="hu-HU" dirty="0" smtClean="0">
                <a:effectLst>
                  <a:innerShdw blurRad="114300">
                    <a:prstClr val="black"/>
                  </a:innerShdw>
                </a:effectLst>
                <a:latin typeface="+mj-lt"/>
              </a:rPr>
              <a:t>Angol/Német/Latin/Orosz idegen nyelv</a:t>
            </a:r>
          </a:p>
          <a:p>
            <a:pPr fontAlgn="t"/>
            <a:r>
              <a:rPr lang="hu-HU" dirty="0" smtClean="0">
                <a:effectLst>
                  <a:innerShdw blurRad="114300">
                    <a:prstClr val="black"/>
                  </a:innerShdw>
                </a:effectLst>
                <a:latin typeface="+mj-lt"/>
              </a:rPr>
              <a:t>Vizsgázó által választott tárgy</a:t>
            </a:r>
          </a:p>
          <a:p>
            <a:pPr fontAlgn="t">
              <a:buNone/>
            </a:pPr>
            <a:r>
              <a:rPr lang="hu-HU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+mj-lt"/>
              </a:rPr>
              <a:t>Tantárgyanként választható a vizsga szintje:</a:t>
            </a:r>
          </a:p>
          <a:p>
            <a:pPr fontAlgn="t">
              <a:buNone/>
            </a:pPr>
            <a:r>
              <a:rPr lang="hu-HU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+mj-lt"/>
              </a:rPr>
              <a:t>KÖZÉPSZINT</a:t>
            </a:r>
            <a:r>
              <a:rPr lang="hu-HU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+mj-lt"/>
              </a:rPr>
              <a:t> vagy </a:t>
            </a:r>
            <a:r>
              <a:rPr lang="hu-HU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+mj-lt"/>
              </a:rPr>
              <a:t>EMELT SZINT</a:t>
            </a:r>
            <a:endParaRPr lang="hu-HU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innerShdw blurRad="114300">
                  <a:prstClr val="black"/>
                </a:innerShdw>
              </a:effectLst>
              <a:latin typeface="+mj-lt"/>
            </a:endParaRPr>
          </a:p>
          <a:p>
            <a:pPr>
              <a:buNone/>
            </a:pP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467544" y="858747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6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Tanulmányi pontok (</a:t>
            </a:r>
            <a:r>
              <a:rPr lang="hu-HU" sz="36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max</a:t>
            </a:r>
            <a:r>
              <a:rPr lang="hu-HU" sz="36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. 200 pont)</a:t>
            </a:r>
            <a:endParaRPr lang="hu-HU" sz="3600" dirty="0">
              <a:solidFill>
                <a:schemeClr val="accent2">
                  <a:lumMod val="40000"/>
                  <a:lumOff val="60000"/>
                </a:schemeClr>
              </a:solidFill>
              <a:latin typeface="+mj-lt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476859" y="2025572"/>
            <a:ext cx="748883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Berlin Sans FB" pitchFamily="34" charset="0"/>
              </a:rPr>
              <a:t>1.  </a:t>
            </a:r>
            <a:r>
              <a:rPr lang="hu-HU" sz="2000" dirty="0" smtClean="0">
                <a:latin typeface="+mj-lt"/>
              </a:rPr>
              <a:t>Magyar, történelem, matematika, min. 2 évig tanult 	idegen nyelv, min. 2 évig tanult választott 	</a:t>
            </a:r>
            <a:r>
              <a:rPr lang="hu-HU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természettudományos</a:t>
            </a:r>
            <a:r>
              <a:rPr lang="hu-HU" sz="2000" dirty="0" smtClean="0">
                <a:latin typeface="+mj-lt"/>
              </a:rPr>
              <a:t> tárgy osztályzatának 	kétszerese: (25+</a:t>
            </a:r>
            <a:r>
              <a:rPr lang="hu-HU" sz="2000" dirty="0" err="1" smtClean="0">
                <a:latin typeface="+mj-lt"/>
              </a:rPr>
              <a:t>25</a:t>
            </a:r>
            <a:r>
              <a:rPr lang="hu-HU" sz="2000" dirty="0" smtClean="0">
                <a:latin typeface="+mj-lt"/>
              </a:rPr>
              <a:t>)*2= </a:t>
            </a:r>
            <a:r>
              <a:rPr lang="hu-HU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100</a:t>
            </a:r>
            <a:r>
              <a:rPr lang="hu-HU" sz="2000" dirty="0" smtClean="0">
                <a:latin typeface="+mj-lt"/>
              </a:rPr>
              <a:t> pont</a:t>
            </a:r>
            <a:endParaRPr lang="hu-HU" sz="2000" dirty="0">
              <a:latin typeface="+mj-lt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490429" y="3068960"/>
            <a:ext cx="691276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hu-HU" sz="2400" dirty="0" smtClean="0"/>
              <a:t> </a:t>
            </a:r>
          </a:p>
          <a:p>
            <a:pPr>
              <a:buNone/>
            </a:pPr>
            <a:r>
              <a:rPr lang="hu-HU" sz="2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Berlin Sans FB" pitchFamily="34" charset="0"/>
              </a:rPr>
              <a:t>2</a:t>
            </a:r>
            <a:r>
              <a:rPr lang="hu-HU" sz="2000" dirty="0" smtClean="0">
                <a:solidFill>
                  <a:srgbClr val="C00000"/>
                </a:solidFill>
                <a:latin typeface="+mj-lt"/>
              </a:rPr>
              <a:t>.  </a:t>
            </a:r>
            <a:r>
              <a:rPr lang="hu-HU" sz="2000" dirty="0" smtClean="0">
                <a:latin typeface="+mj-lt"/>
              </a:rPr>
              <a:t>4 kötelező + 1 </a:t>
            </a:r>
            <a:r>
              <a:rPr lang="hu-HU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választott</a:t>
            </a:r>
            <a:r>
              <a:rPr lang="hu-HU" sz="2000" dirty="0" smtClean="0">
                <a:latin typeface="+mj-lt"/>
              </a:rPr>
              <a:t> érettségi tárgy %-os 	eredményeinek átlaga (</a:t>
            </a:r>
            <a:r>
              <a:rPr lang="hu-HU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100</a:t>
            </a:r>
            <a:r>
              <a:rPr lang="hu-HU" sz="200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hu-HU" sz="2000" dirty="0" smtClean="0">
                <a:latin typeface="+mj-lt"/>
              </a:rPr>
              <a:t>pont)</a:t>
            </a:r>
            <a:endParaRPr lang="hu-HU" sz="2000" dirty="0">
              <a:latin typeface="+mj-lt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395536" y="4581128"/>
            <a:ext cx="842493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000" dirty="0" smtClean="0">
                <a:latin typeface="+mj-lt"/>
                <a:cs typeface="Consolas" pitchFamily="49" charset="0"/>
              </a:rPr>
              <a:t>A </a:t>
            </a:r>
            <a:r>
              <a:rPr lang="hu-HU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  <a:cs typeface="Consolas" pitchFamily="49" charset="0"/>
              </a:rPr>
              <a:t>választott tárgy </a:t>
            </a:r>
            <a:r>
              <a:rPr lang="hu-HU" sz="2000" dirty="0" smtClean="0">
                <a:latin typeface="+mj-lt"/>
                <a:cs typeface="Consolas" pitchFamily="49" charset="0"/>
              </a:rPr>
              <a:t>esetében az </a:t>
            </a:r>
            <a:r>
              <a:rPr lang="hu-HU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  <a:cs typeface="Consolas" pitchFamily="49" charset="0"/>
              </a:rPr>
              <a:t>utolsó 2 év eredménye </a:t>
            </a:r>
            <a:r>
              <a:rPr lang="hu-HU" sz="2000" dirty="0" smtClean="0">
                <a:latin typeface="+mj-lt"/>
                <a:cs typeface="Consolas" pitchFamily="49" charset="0"/>
              </a:rPr>
              <a:t>számít, ez lehet a 10. és 11. év végi osztályzat is (pl. fizika ), vagy 9. és 10. év eredménye (pl. földrajz)</a:t>
            </a:r>
            <a:br>
              <a:rPr lang="hu-HU" sz="2000" dirty="0" smtClean="0">
                <a:latin typeface="+mj-lt"/>
                <a:cs typeface="Consolas" pitchFamily="49" charset="0"/>
              </a:rPr>
            </a:br>
            <a:r>
              <a:rPr lang="hu-HU" sz="2000" dirty="0" smtClean="0">
                <a:latin typeface="+mj-lt"/>
                <a:cs typeface="Consolas" pitchFamily="49" charset="0"/>
              </a:rPr>
              <a:t>Természettudományos tárgynak számít: fizika, kémia, biológia, földrajz</a:t>
            </a:r>
          </a:p>
        </p:txBody>
      </p:sp>
      <p:sp>
        <p:nvSpPr>
          <p:cNvPr id="6" name="Téglalap 5"/>
          <p:cNvSpPr/>
          <p:nvPr/>
        </p:nvSpPr>
        <p:spPr>
          <a:xfrm>
            <a:off x="251520" y="1412776"/>
            <a:ext cx="8280919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1100" dirty="0" smtClean="0"/>
              <a:t>A </a:t>
            </a:r>
            <a:r>
              <a:rPr lang="hu-HU" sz="1100" dirty="0"/>
              <a:t>tanulmányi pontokat a jelentkező 9–12. (nyelvi előkészítő esetén 9–13.) évfolyamos </a:t>
            </a:r>
            <a:r>
              <a:rPr lang="hu-HU" sz="1100" b="1" dirty="0">
                <a:hlinkClick r:id="rId2"/>
              </a:rPr>
              <a:t>középiskolai osztályzataiból</a:t>
            </a:r>
            <a:r>
              <a:rPr lang="hu-HU" sz="1100" dirty="0"/>
              <a:t> </a:t>
            </a:r>
            <a:r>
              <a:rPr lang="hu-HU" sz="1100" b="1" dirty="0" smtClean="0"/>
              <a:t>(1.) </a:t>
            </a:r>
            <a:r>
              <a:rPr lang="hu-HU" sz="1100" dirty="0" smtClean="0"/>
              <a:t>és </a:t>
            </a:r>
            <a:r>
              <a:rPr lang="hu-HU" sz="1100" dirty="0"/>
              <a:t>a középiskolai tanulmányok lezárásaként megszerzett </a:t>
            </a:r>
            <a:r>
              <a:rPr lang="hu-HU" sz="1100" b="1" dirty="0">
                <a:hlinkClick r:id="rId3"/>
              </a:rPr>
              <a:t>érettségi bizonyítványban szereplő vizsgatárgyak százalékos </a:t>
            </a:r>
            <a:r>
              <a:rPr lang="hu-HU" sz="1100" b="1" dirty="0" smtClean="0">
                <a:hlinkClick r:id="rId3"/>
              </a:rPr>
              <a:t>eredményeiből</a:t>
            </a:r>
            <a:r>
              <a:rPr lang="hu-HU" sz="1100" b="1" dirty="0" smtClean="0"/>
              <a:t> (2.)</a:t>
            </a:r>
            <a:r>
              <a:rPr lang="hu-HU" sz="1100" dirty="0" smtClean="0"/>
              <a:t> </a:t>
            </a:r>
            <a:r>
              <a:rPr lang="hu-HU" sz="1100" dirty="0"/>
              <a:t>kell kiszámolni.</a:t>
            </a:r>
            <a:endParaRPr lang="hu-HU" sz="1100" dirty="0">
              <a:latin typeface="Comic Sans MS" pitchFamily="66" charset="0"/>
              <a:cs typeface="Consolas" pitchFamily="49" charset="0"/>
            </a:endParaRPr>
          </a:p>
        </p:txBody>
      </p:sp>
      <p:pic>
        <p:nvPicPr>
          <p:cNvPr id="7" name="Picture 24" descr="https://www.felvi.hu/pub_bin/dload/FFT_2018A/pontszamitas_A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140968"/>
            <a:ext cx="2474101" cy="798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634082"/>
          </a:xfrm>
        </p:spPr>
        <p:txBody>
          <a:bodyPr>
            <a:noAutofit/>
          </a:bodyPr>
          <a:lstStyle/>
          <a:p>
            <a:r>
              <a:rPr lang="hu-HU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erlin Sans FB" pitchFamily="34" charset="0"/>
              </a:rPr>
              <a:t>Tanulmányi pontok (</a:t>
            </a:r>
            <a:r>
              <a:rPr lang="hu-HU" sz="32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erlin Sans FB" pitchFamily="34" charset="0"/>
              </a:rPr>
              <a:t>max</a:t>
            </a:r>
            <a:r>
              <a:rPr lang="hu-HU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erlin Sans FB" pitchFamily="34" charset="0"/>
              </a:rPr>
              <a:t>. 200 pont)</a:t>
            </a:r>
            <a:endParaRPr lang="hu-HU" sz="3200" dirty="0">
              <a:solidFill>
                <a:schemeClr val="accent2">
                  <a:lumMod val="60000"/>
                  <a:lumOff val="40000"/>
                </a:schemeClr>
              </a:solidFill>
              <a:latin typeface="Berlin Sans FB" pitchFamily="34" charset="0"/>
            </a:endParaRP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3538736" cy="1317824"/>
          </a:xfrm>
        </p:spPr>
        <p:txBody>
          <a:bodyPr>
            <a:noAutofit/>
          </a:bodyPr>
          <a:lstStyle/>
          <a:p>
            <a:r>
              <a:rPr lang="hu-HU" dirty="0" smtClean="0"/>
              <a:t>(25+</a:t>
            </a:r>
            <a:r>
              <a:rPr lang="hu-HU" dirty="0" err="1" smtClean="0"/>
              <a:t>25</a:t>
            </a:r>
            <a:r>
              <a:rPr lang="hu-HU" dirty="0" smtClean="0"/>
              <a:t>)*2= </a:t>
            </a:r>
            <a:r>
              <a:rPr lang="hu-H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100</a:t>
            </a:r>
            <a:r>
              <a:rPr lang="hu-HU" dirty="0" smtClean="0"/>
              <a:t> pont</a:t>
            </a:r>
          </a:p>
          <a:p>
            <a:endParaRPr lang="hu-HU" dirty="0"/>
          </a:p>
        </p:txBody>
      </p:sp>
      <p:graphicFrame>
        <p:nvGraphicFramePr>
          <p:cNvPr id="7" name="Tartalom helye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306004582"/>
              </p:ext>
            </p:extLst>
          </p:nvPr>
        </p:nvGraphicFramePr>
        <p:xfrm>
          <a:off x="611560" y="2445418"/>
          <a:ext cx="6851105" cy="39917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02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02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02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02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02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66920">
                <a:tc>
                  <a:txBody>
                    <a:bodyPr/>
                    <a:lstStyle/>
                    <a:p>
                      <a:endParaRPr lang="hu-H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dirty="0" smtClean="0">
                          <a:solidFill>
                            <a:schemeClr val="bg1"/>
                          </a:solidFill>
                        </a:rPr>
                        <a:t>Jegy </a:t>
                      </a:r>
                    </a:p>
                    <a:p>
                      <a:r>
                        <a:rPr lang="hu-HU" dirty="0" smtClean="0">
                          <a:solidFill>
                            <a:schemeClr val="bg1"/>
                          </a:solidFill>
                        </a:rPr>
                        <a:t>11.</a:t>
                      </a:r>
                      <a:r>
                        <a:rPr lang="hu-HU" baseline="0" dirty="0" smtClean="0">
                          <a:solidFill>
                            <a:schemeClr val="bg1"/>
                          </a:solidFill>
                        </a:rPr>
                        <a:t> év vége</a:t>
                      </a:r>
                      <a:endParaRPr lang="hu-H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dirty="0" smtClean="0">
                          <a:solidFill>
                            <a:schemeClr val="bg1"/>
                          </a:solidFill>
                        </a:rPr>
                        <a:t>kétszerese</a:t>
                      </a:r>
                      <a:endParaRPr lang="hu-H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dirty="0" smtClean="0">
                          <a:solidFill>
                            <a:schemeClr val="bg1"/>
                          </a:solidFill>
                        </a:rPr>
                        <a:t>Jegy</a:t>
                      </a:r>
                    </a:p>
                    <a:p>
                      <a:r>
                        <a:rPr lang="hu-HU" dirty="0" smtClean="0">
                          <a:solidFill>
                            <a:schemeClr val="bg1"/>
                          </a:solidFill>
                        </a:rPr>
                        <a:t>12. év vége</a:t>
                      </a:r>
                      <a:endParaRPr lang="hu-H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dirty="0" smtClean="0">
                          <a:solidFill>
                            <a:schemeClr val="bg1"/>
                          </a:solidFill>
                        </a:rPr>
                        <a:t>kétszerese</a:t>
                      </a:r>
                      <a:endParaRPr lang="hu-H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897">
                <a:tc>
                  <a:txBody>
                    <a:bodyPr/>
                    <a:lstStyle/>
                    <a:p>
                      <a:r>
                        <a:rPr lang="hu-HU" dirty="0" smtClean="0">
                          <a:effectLst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magyar</a:t>
                      </a:r>
                      <a:endParaRPr lang="hu-HU" dirty="0">
                        <a:effectLst>
                          <a:outerShdw blurRad="50800" dist="38100" dir="5400000" algn="t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4,5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9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3,5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7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2897">
                <a:tc>
                  <a:txBody>
                    <a:bodyPr/>
                    <a:lstStyle/>
                    <a:p>
                      <a:r>
                        <a:rPr lang="hu-HU" dirty="0" smtClean="0">
                          <a:effectLst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töri</a:t>
                      </a:r>
                      <a:endParaRPr lang="hu-HU" dirty="0">
                        <a:effectLst>
                          <a:outerShdw blurRad="50800" dist="38100" dir="5400000" algn="t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4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8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5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10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2897">
                <a:tc>
                  <a:txBody>
                    <a:bodyPr/>
                    <a:lstStyle/>
                    <a:p>
                      <a:r>
                        <a:rPr lang="hu-HU" dirty="0" smtClean="0">
                          <a:effectLst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matek</a:t>
                      </a:r>
                      <a:endParaRPr lang="hu-HU" dirty="0">
                        <a:effectLst>
                          <a:outerShdw blurRad="50800" dist="38100" dir="5400000" algn="t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4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8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4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8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2897">
                <a:tc>
                  <a:txBody>
                    <a:bodyPr/>
                    <a:lstStyle/>
                    <a:p>
                      <a:r>
                        <a:rPr lang="hu-HU" dirty="0" smtClean="0">
                          <a:effectLst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nyelv</a:t>
                      </a:r>
                      <a:endParaRPr lang="hu-HU" dirty="0">
                        <a:effectLst>
                          <a:outerShdw blurRad="50800" dist="38100" dir="5400000" algn="t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5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10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5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10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2897">
                <a:tc>
                  <a:txBody>
                    <a:bodyPr/>
                    <a:lstStyle/>
                    <a:p>
                      <a:r>
                        <a:rPr lang="hu-HU" dirty="0" smtClean="0">
                          <a:effectLst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Fizika*</a:t>
                      </a:r>
                      <a:endParaRPr lang="hu-HU" dirty="0">
                        <a:effectLst>
                          <a:outerShdw blurRad="50800" dist="38100" dir="5400000" algn="t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3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6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4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8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2897">
                <a:tc>
                  <a:txBody>
                    <a:bodyPr/>
                    <a:lstStyle/>
                    <a:p>
                      <a:r>
                        <a:rPr lang="hu-HU" dirty="0" err="1" smtClean="0">
                          <a:effectLst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össz</a:t>
                      </a:r>
                      <a:endParaRPr lang="hu-HU" dirty="0">
                        <a:effectLst>
                          <a:outerShdw blurRad="50800" dist="38100" dir="5400000" algn="t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20,5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41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21,5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43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3491880" y="1196753"/>
            <a:ext cx="5040559" cy="648072"/>
          </a:xfrm>
        </p:spPr>
        <p:txBody>
          <a:bodyPr>
            <a:normAutofit fontScale="92500" lnSpcReduction="20000"/>
          </a:bodyPr>
          <a:lstStyle/>
          <a:p>
            <a:r>
              <a:rPr lang="hu-HU" dirty="0" smtClean="0"/>
              <a:t>Példa a tanulmányi pontok számítására:</a:t>
            </a:r>
            <a:endParaRPr lang="hu-HU" dirty="0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7740352" y="4725144"/>
            <a:ext cx="1080120" cy="1401018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hu-HU" b="1" dirty="0" err="1" smtClean="0"/>
              <a:t>Össz</a:t>
            </a:r>
            <a:r>
              <a:rPr lang="hu-HU" b="1" dirty="0" smtClean="0"/>
              <a:t>:</a:t>
            </a:r>
          </a:p>
          <a:p>
            <a:pPr>
              <a:buNone/>
            </a:pPr>
            <a:r>
              <a:rPr lang="hu-HU" b="1" dirty="0" smtClean="0"/>
              <a:t>41+43=</a:t>
            </a:r>
          </a:p>
          <a:p>
            <a:pPr>
              <a:buNone/>
            </a:pPr>
            <a:r>
              <a:rPr lang="hu-HU" b="1" dirty="0" smtClean="0"/>
              <a:t>84 pont</a:t>
            </a:r>
          </a:p>
          <a:p>
            <a:pPr>
              <a:buNone/>
            </a:pPr>
            <a:r>
              <a:rPr lang="hu-HU" b="1" dirty="0" smtClean="0"/>
              <a:t>100-ból</a:t>
            </a:r>
            <a:endParaRPr lang="hu-H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300"/>
                            </p:stCondLst>
                            <p:childTnLst>
                              <p:par>
                                <p:cTn id="11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6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216024"/>
          </a:xfrm>
        </p:spPr>
        <p:txBody>
          <a:bodyPr>
            <a:normAutofit fontScale="90000"/>
          </a:bodyPr>
          <a:lstStyle/>
          <a:p>
            <a:pPr algn="l"/>
            <a:r>
              <a:rPr lang="hu-HU" sz="2400" dirty="0" smtClean="0"/>
              <a:t> </a:t>
            </a:r>
            <a:endParaRPr lang="hu-HU" sz="24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6048672"/>
          </a:xfrm>
        </p:spPr>
        <p:txBody>
          <a:bodyPr vert="horz" anchor="t" anchorCtr="0">
            <a:normAutofit/>
            <a:scene3d>
              <a:camera prst="orthographicFront"/>
              <a:lightRig rig="threePt" dir="t"/>
            </a:scene3d>
          </a:bodyPr>
          <a:lstStyle/>
          <a:p>
            <a:pPr>
              <a:buNone/>
            </a:pPr>
            <a:r>
              <a:rPr lang="hu-HU" sz="4000" dirty="0" smtClean="0"/>
              <a:t>                 </a:t>
            </a:r>
          </a:p>
          <a:p>
            <a:pPr>
              <a:buNone/>
            </a:pPr>
            <a:endParaRPr lang="hu-HU" sz="2400" dirty="0"/>
          </a:p>
          <a:p>
            <a:pPr>
              <a:buNone/>
            </a:pPr>
            <a:endParaRPr lang="hu-HU" sz="2400" dirty="0" smtClean="0"/>
          </a:p>
          <a:p>
            <a:pPr>
              <a:buNone/>
            </a:pPr>
            <a:endParaRPr lang="hu-HU" sz="2400" dirty="0" smtClean="0"/>
          </a:p>
          <a:p>
            <a:pPr>
              <a:buNone/>
            </a:pPr>
            <a:endParaRPr lang="hu-HU" sz="2400" dirty="0"/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1288299"/>
              </p:ext>
            </p:extLst>
          </p:nvPr>
        </p:nvGraphicFramePr>
        <p:xfrm>
          <a:off x="5004048" y="2276872"/>
          <a:ext cx="3100482" cy="36003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02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02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03326">
                <a:tc>
                  <a:txBody>
                    <a:bodyPr/>
                    <a:lstStyle/>
                    <a:p>
                      <a:endParaRPr lang="hu-HU" dirty="0">
                        <a:latin typeface="+mj-lt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dirty="0" smtClean="0">
                          <a:latin typeface="+mj-lt"/>
                        </a:rPr>
                        <a:t>Érettségi</a:t>
                      </a:r>
                    </a:p>
                    <a:p>
                      <a:r>
                        <a:rPr lang="hu-HU" dirty="0" smtClean="0">
                          <a:latin typeface="+mj-lt"/>
                        </a:rPr>
                        <a:t>%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6178">
                <a:tc>
                  <a:txBody>
                    <a:bodyPr/>
                    <a:lstStyle/>
                    <a:p>
                      <a:r>
                        <a:rPr lang="hu-HU" dirty="0" smtClean="0">
                          <a:latin typeface="+mj-lt"/>
                        </a:rPr>
                        <a:t>magyar</a:t>
                      </a:r>
                      <a:endParaRPr lang="hu-HU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>
                          <a:latin typeface="+mj-lt"/>
                        </a:rPr>
                        <a:t>83</a:t>
                      </a:r>
                      <a:endParaRPr lang="hu-HU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6178">
                <a:tc>
                  <a:txBody>
                    <a:bodyPr/>
                    <a:lstStyle/>
                    <a:p>
                      <a:r>
                        <a:rPr lang="hu-HU" dirty="0" smtClean="0">
                          <a:latin typeface="+mj-lt"/>
                        </a:rPr>
                        <a:t>töri</a:t>
                      </a:r>
                      <a:endParaRPr lang="hu-HU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>
                          <a:latin typeface="+mj-lt"/>
                        </a:rPr>
                        <a:t>86</a:t>
                      </a:r>
                      <a:endParaRPr lang="hu-HU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6178">
                <a:tc>
                  <a:txBody>
                    <a:bodyPr/>
                    <a:lstStyle/>
                    <a:p>
                      <a:r>
                        <a:rPr lang="hu-HU" dirty="0" smtClean="0">
                          <a:latin typeface="+mj-lt"/>
                        </a:rPr>
                        <a:t>matek</a:t>
                      </a:r>
                      <a:endParaRPr lang="hu-HU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>
                          <a:latin typeface="+mj-lt"/>
                        </a:rPr>
                        <a:t>82</a:t>
                      </a:r>
                      <a:endParaRPr lang="hu-HU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6178">
                <a:tc>
                  <a:txBody>
                    <a:bodyPr/>
                    <a:lstStyle/>
                    <a:p>
                      <a:r>
                        <a:rPr lang="hu-HU" dirty="0" smtClean="0">
                          <a:latin typeface="+mj-lt"/>
                        </a:rPr>
                        <a:t>nyelv</a:t>
                      </a:r>
                      <a:endParaRPr lang="hu-HU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>
                          <a:latin typeface="+mj-lt"/>
                        </a:rPr>
                        <a:t>72</a:t>
                      </a:r>
                      <a:endParaRPr lang="hu-HU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6178">
                <a:tc>
                  <a:txBody>
                    <a:bodyPr/>
                    <a:lstStyle/>
                    <a:p>
                      <a:r>
                        <a:rPr lang="hu-HU" dirty="0" smtClean="0">
                          <a:latin typeface="+mj-lt"/>
                        </a:rPr>
                        <a:t>Informatika*</a:t>
                      </a:r>
                      <a:endParaRPr lang="hu-HU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>
                          <a:latin typeface="+mj-lt"/>
                        </a:rPr>
                        <a:t>91</a:t>
                      </a:r>
                      <a:endParaRPr lang="hu-HU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6178">
                <a:tc>
                  <a:txBody>
                    <a:bodyPr/>
                    <a:lstStyle/>
                    <a:p>
                      <a:r>
                        <a:rPr lang="hu-HU" dirty="0" smtClean="0">
                          <a:latin typeface="+mj-lt"/>
                        </a:rPr>
                        <a:t>Átlag:</a:t>
                      </a:r>
                      <a:endParaRPr lang="hu-HU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>
                          <a:latin typeface="+mj-lt"/>
                        </a:rPr>
                        <a:t>82,8</a:t>
                      </a:r>
                      <a:endParaRPr lang="hu-HU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79512" y="332656"/>
            <a:ext cx="8847871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400" dirty="0">
                <a:latin typeface="+mj-lt"/>
                <a:ea typeface="Times New Roman" pitchFamily="18" charset="0"/>
                <a:cs typeface="Consolas" pitchFamily="49" charset="0"/>
              </a:rPr>
              <a:t>A</a:t>
            </a:r>
            <a:r>
              <a:rPr kumimoji="0" lang="hu-H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Consolas" pitchFamily="49" charset="0"/>
              </a:rPr>
              <a:t>z érettségi vizsgabizonyítványban szereplő vizsgaeredmények közül az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28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+mj-lt"/>
                <a:ea typeface="Times New Roman" pitchFamily="18" charset="0"/>
                <a:cs typeface="Consolas" pitchFamily="49" charset="0"/>
              </a:rPr>
              <a:t>érettségi vizsgatárgy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28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+mj-lt"/>
                <a:ea typeface="Times New Roman" pitchFamily="18" charset="0"/>
                <a:cs typeface="Consolas" pitchFamily="49" charset="0"/>
              </a:rPr>
              <a:t>százalékos eredménye átlagát egész számra kell </a:t>
            </a:r>
            <a:r>
              <a:rPr kumimoji="0" lang="hu-HU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+mj-lt"/>
                <a:ea typeface="Times New Roman" pitchFamily="18" charset="0"/>
                <a:cs typeface="Consolas" pitchFamily="49" charset="0"/>
              </a:rPr>
              <a:t>kerekíteni.</a:t>
            </a:r>
            <a:endParaRPr kumimoji="0" lang="hu-HU" sz="2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+mj-lt"/>
              <a:cs typeface="Consolas" pitchFamily="49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539552" y="2492896"/>
            <a:ext cx="448392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>
                <a:latin typeface="+mj-lt"/>
              </a:rPr>
              <a:t>Pl. 4 kötelező + 1 </a:t>
            </a:r>
          </a:p>
          <a:p>
            <a:r>
              <a:rPr lang="hu-HU" sz="2400" dirty="0" smtClean="0">
                <a:latin typeface="+mj-lt"/>
              </a:rPr>
              <a:t>választott érettségi</a:t>
            </a:r>
          </a:p>
          <a:p>
            <a:r>
              <a:rPr lang="hu-HU" sz="2400" dirty="0" smtClean="0">
                <a:latin typeface="+mj-lt"/>
              </a:rPr>
              <a:t>tárgy %-os eredményeinek </a:t>
            </a:r>
          </a:p>
          <a:p>
            <a:r>
              <a:rPr lang="hu-HU" sz="2400" dirty="0" smtClean="0">
                <a:latin typeface="+mj-lt"/>
              </a:rPr>
              <a:t>átlaga 83 pont (100 pontból)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hu-HU" b="1" dirty="0" smtClean="0">
                <a:solidFill>
                  <a:srgbClr val="00206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hu-HU" b="1" dirty="0" smtClean="0">
                <a:solidFill>
                  <a:schemeClr val="accent2">
                    <a:lumMod val="60000"/>
                    <a:lumOff val="40000"/>
                  </a:schemeClr>
                </a:solidFill>
                <a:cs typeface="Consolas" pitchFamily="49" charset="0"/>
              </a:rPr>
              <a:t>érettségi Pontok</a:t>
            </a:r>
            <a:endParaRPr lang="hu-HU" b="1" dirty="0">
              <a:solidFill>
                <a:schemeClr val="accent2">
                  <a:lumMod val="60000"/>
                  <a:lumOff val="40000"/>
                </a:schemeClr>
              </a:solidFill>
              <a:cs typeface="Consolas" pitchFamily="49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1827981"/>
            <a:ext cx="8517632" cy="5030019"/>
          </a:xfrm>
          <a:noFill/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hu-HU" sz="2800" dirty="0" smtClean="0">
                <a:latin typeface="+mj-lt"/>
              </a:rPr>
              <a:t>Felvételi tárgyak:</a:t>
            </a:r>
          </a:p>
          <a:p>
            <a:r>
              <a:rPr lang="hu-HU" sz="2800" dirty="0" smtClean="0">
                <a:latin typeface="+mj-lt"/>
              </a:rPr>
              <a:t>Az egyetem, főiskola által megadott két tárgy érettségi (%-os) teljesítménye számít</a:t>
            </a:r>
          </a:p>
          <a:p>
            <a:endParaRPr lang="hu-HU" sz="2800" dirty="0" smtClean="0">
              <a:latin typeface="+mj-lt"/>
            </a:endParaRPr>
          </a:p>
          <a:p>
            <a:r>
              <a:rPr lang="hu-HU" sz="2800" dirty="0" smtClean="0">
                <a:latin typeface="+mj-lt"/>
              </a:rPr>
              <a:t>Ezek az ún. </a:t>
            </a:r>
            <a:r>
              <a:rPr lang="hu-HU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érettségi pontok (</a:t>
            </a:r>
            <a:r>
              <a:rPr lang="hu-HU" sz="28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max</a:t>
            </a:r>
            <a:r>
              <a:rPr lang="hu-HU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. 200 pont)</a:t>
            </a:r>
          </a:p>
          <a:p>
            <a:endParaRPr lang="hu-HU" sz="2800" b="1" dirty="0" smtClean="0">
              <a:solidFill>
                <a:schemeClr val="accent2">
                  <a:lumMod val="60000"/>
                  <a:lumOff val="40000"/>
                </a:schemeClr>
              </a:solidFill>
              <a:latin typeface="+mj-lt"/>
            </a:endParaRPr>
          </a:p>
          <a:p>
            <a:r>
              <a:rPr lang="hu-HU" sz="2800" dirty="0" smtClean="0">
                <a:latin typeface="+mj-lt"/>
              </a:rPr>
              <a:t>Pl.: 1. felvételi tárgy: matematika:82% (100-ból)</a:t>
            </a:r>
          </a:p>
          <a:p>
            <a:pPr>
              <a:buNone/>
            </a:pPr>
            <a:r>
              <a:rPr lang="hu-HU" sz="2800" dirty="0" smtClean="0">
                <a:latin typeface="+mj-lt"/>
              </a:rPr>
              <a:t>         2. felvételi tárgy: történelem:86% (100-ból)</a:t>
            </a:r>
          </a:p>
          <a:p>
            <a:pPr>
              <a:buNone/>
            </a:pPr>
            <a:r>
              <a:rPr lang="hu-HU" sz="2800" dirty="0" smtClean="0">
                <a:latin typeface="+mj-lt"/>
              </a:rPr>
              <a:t>     Összesen:168%=168 pont az elérhető 200-ból</a:t>
            </a:r>
          </a:p>
          <a:p>
            <a:pPr>
              <a:buNone/>
            </a:pPr>
            <a:endParaRPr lang="hu-HU" sz="2800" dirty="0">
              <a:latin typeface="+mj-lt"/>
            </a:endParaRPr>
          </a:p>
        </p:txBody>
      </p:sp>
      <p:pic>
        <p:nvPicPr>
          <p:cNvPr id="4" name="Picture 24" descr="https://www.felvi.hu/pub_bin/dload/FFT_2018A/pontszamitas_A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124744"/>
            <a:ext cx="2474101" cy="798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6421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20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764373"/>
            <a:ext cx="8154104" cy="1293028"/>
          </a:xfrm>
        </p:spPr>
        <p:txBody>
          <a:bodyPr/>
          <a:lstStyle/>
          <a:p>
            <a:r>
              <a:rPr lang="hu-H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Mi a Bolognai rendszer?</a:t>
            </a:r>
            <a:endParaRPr lang="hu-H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584156" y="2132856"/>
            <a:ext cx="77768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dirty="0">
                <a:latin typeface="Arial" charset="0"/>
                <a:cs typeface="Arial" charset="0"/>
              </a:rPr>
              <a:t>A Bolognai-folyamat egy többciklusú képzési rendszer, melyben a megszerezhető végzettségek (alap-, mester és doktori képzés) Európa-szerte könnyebben </a:t>
            </a:r>
            <a:r>
              <a:rPr lang="hu-HU" dirty="0" err="1">
                <a:latin typeface="Arial" charset="0"/>
                <a:cs typeface="Arial" charset="0"/>
              </a:rPr>
              <a:t>összehasonlíthatóak</a:t>
            </a:r>
            <a:r>
              <a:rPr lang="hu-HU" dirty="0">
                <a:latin typeface="Arial" charset="0"/>
                <a:cs typeface="Arial" charset="0"/>
              </a:rPr>
              <a:t>, és ez által könnyebben </a:t>
            </a:r>
            <a:r>
              <a:rPr lang="hu-HU" dirty="0" err="1">
                <a:latin typeface="Arial" charset="0"/>
                <a:cs typeface="Arial" charset="0"/>
              </a:rPr>
              <a:t>elismerhetőek</a:t>
            </a:r>
            <a:r>
              <a:rPr lang="hu-HU" dirty="0">
                <a:latin typeface="Arial" charset="0"/>
                <a:cs typeface="Arial" charset="0"/>
              </a:rPr>
              <a:t> lesznek.</a:t>
            </a:r>
          </a:p>
          <a:p>
            <a:pPr algn="just"/>
            <a:endParaRPr lang="hu-HU" dirty="0">
              <a:latin typeface="Arial" charset="0"/>
              <a:cs typeface="Arial" charset="0"/>
            </a:endParaRPr>
          </a:p>
          <a:p>
            <a:r>
              <a:rPr lang="hu-HU" dirty="0">
                <a:latin typeface="Arial" charset="0"/>
                <a:cs typeface="Arial" charset="0"/>
              </a:rPr>
              <a:t>A felsőoktatás gyakorlatilag </a:t>
            </a:r>
            <a:r>
              <a:rPr lang="hu-HU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charset="0"/>
                <a:cs typeface="Arial" charset="0"/>
              </a:rPr>
              <a:t>egységesen három, egymásra épülő szakaszból, ciklus</a:t>
            </a:r>
            <a:r>
              <a:rPr lang="hu-HU" dirty="0">
                <a:latin typeface="Arial" charset="0"/>
                <a:cs typeface="Arial" charset="0"/>
              </a:rPr>
              <a:t>ból áll:</a:t>
            </a:r>
          </a:p>
          <a:p>
            <a:pPr>
              <a:buClr>
                <a:srgbClr val="F79646"/>
              </a:buClr>
            </a:pPr>
            <a:r>
              <a:rPr lang="hu-HU" dirty="0">
                <a:latin typeface="Arial" charset="0"/>
                <a:cs typeface="Arial" charset="0"/>
              </a:rPr>
              <a:t>alapképzés (3-4 év)</a:t>
            </a:r>
          </a:p>
          <a:p>
            <a:pPr>
              <a:buClr>
                <a:srgbClr val="F79646"/>
              </a:buClr>
            </a:pPr>
            <a:r>
              <a:rPr lang="hu-HU" dirty="0">
                <a:latin typeface="Arial" charset="0"/>
                <a:cs typeface="Arial" charset="0"/>
              </a:rPr>
              <a:t>mesterképzés (1-2 év) </a:t>
            </a:r>
          </a:p>
          <a:p>
            <a:pPr>
              <a:buClr>
                <a:srgbClr val="F79646"/>
              </a:buClr>
            </a:pPr>
            <a:r>
              <a:rPr lang="hu-HU" dirty="0">
                <a:latin typeface="Arial" charset="0"/>
                <a:cs typeface="Arial" charset="0"/>
              </a:rPr>
              <a:t>doktori képzés (3 év) </a:t>
            </a:r>
            <a:endParaRPr lang="hu-HU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39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Felvételi pontok számítása:</a:t>
            </a:r>
            <a:endParaRPr lang="hu-H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u-HU" dirty="0" smtClean="0">
                <a:latin typeface="+mj-lt"/>
              </a:rPr>
              <a:t>Vagy </a:t>
            </a:r>
          </a:p>
          <a:p>
            <a:r>
              <a:rPr lang="hu-HU" b="1" dirty="0" smtClean="0">
                <a:solidFill>
                  <a:srgbClr val="002060"/>
                </a:solidFill>
                <a:latin typeface="+mj-lt"/>
              </a:rPr>
              <a:t>Tanulmányi pontok + érettségi pontok + többletpontok</a:t>
            </a:r>
          </a:p>
          <a:p>
            <a:pPr>
              <a:buNone/>
            </a:pPr>
            <a:r>
              <a:rPr lang="hu-HU" dirty="0" smtClean="0">
                <a:latin typeface="+mj-lt"/>
              </a:rPr>
              <a:t>Vagy</a:t>
            </a:r>
          </a:p>
          <a:p>
            <a:r>
              <a:rPr lang="hu-HU" b="1" dirty="0" smtClean="0">
                <a:solidFill>
                  <a:srgbClr val="002060"/>
                </a:solidFill>
                <a:latin typeface="+mj-lt"/>
              </a:rPr>
              <a:t>Érettségi pontok kétszerese + többletpontok</a:t>
            </a:r>
          </a:p>
          <a:p>
            <a:endParaRPr lang="hu-HU" dirty="0">
              <a:latin typeface="+mj-lt"/>
            </a:endParaRPr>
          </a:p>
          <a:p>
            <a:pPr algn="ctr">
              <a:buNone/>
            </a:pPr>
            <a:r>
              <a:rPr lang="hu-HU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A kedvezőbb számít!</a:t>
            </a:r>
            <a:endParaRPr lang="hu-HU" sz="3600" b="1" dirty="0">
              <a:solidFill>
                <a:schemeClr val="accent2">
                  <a:lumMod val="60000"/>
                  <a:lumOff val="40000"/>
                </a:schemeClr>
              </a:solidFill>
              <a:latin typeface="+mj-lt"/>
            </a:endParaRPr>
          </a:p>
        </p:txBody>
      </p:sp>
      <p:pic>
        <p:nvPicPr>
          <p:cNvPr id="4" name="Picture 24" descr="https://www.felvi.hu/pub_bin/dload/FFT_2018A/pontszamitas_A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941168"/>
            <a:ext cx="5400600" cy="14171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3568" y="620688"/>
            <a:ext cx="8229600" cy="1930226"/>
          </a:xfrm>
        </p:spPr>
        <p:txBody>
          <a:bodyPr>
            <a:normAutofit fontScale="90000"/>
          </a:bodyPr>
          <a:lstStyle/>
          <a:p>
            <a:r>
              <a:rPr lang="hu-HU" sz="3200" dirty="0" smtClean="0"/>
              <a:t>Az előző példában a kétféle számítási mód alapján járó pontszám:</a:t>
            </a:r>
            <a:br>
              <a:rPr lang="hu-HU" sz="3200" dirty="0" smtClean="0"/>
            </a:br>
            <a:r>
              <a:rPr lang="hu-HU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 kedvezőbb számít!</a:t>
            </a:r>
            <a:br>
              <a:rPr lang="hu-HU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endParaRPr lang="hu-HU" sz="32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395536" y="2708920"/>
            <a:ext cx="4038600" cy="3705275"/>
          </a:xfrm>
        </p:spPr>
        <p:txBody>
          <a:bodyPr/>
          <a:lstStyle/>
          <a:p>
            <a:r>
              <a:rPr lang="hu-HU" b="1" dirty="0" smtClean="0">
                <a:solidFill>
                  <a:srgbClr val="002060"/>
                </a:solidFill>
                <a:latin typeface="+mj-lt"/>
              </a:rPr>
              <a:t>Tanulmányi pontok + érettségi pontok + többletpontok</a:t>
            </a:r>
          </a:p>
          <a:p>
            <a:r>
              <a:rPr lang="hu-HU" dirty="0" smtClean="0">
                <a:latin typeface="+mj-lt"/>
              </a:rPr>
              <a:t>84+83+82+86=335</a:t>
            </a:r>
            <a:endParaRPr lang="hu-HU" dirty="0">
              <a:latin typeface="+mj-lt"/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4008" y="2780928"/>
            <a:ext cx="4038600" cy="3633267"/>
          </a:xfrm>
        </p:spPr>
        <p:txBody>
          <a:bodyPr/>
          <a:lstStyle/>
          <a:p>
            <a:r>
              <a:rPr lang="hu-HU" b="1" dirty="0" smtClean="0">
                <a:solidFill>
                  <a:srgbClr val="002060"/>
                </a:solidFill>
              </a:rPr>
              <a:t>Érettségi pontok kétszerese + többletpontok</a:t>
            </a:r>
          </a:p>
          <a:p>
            <a:r>
              <a:rPr lang="hu-H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(82+86)*2=336</a:t>
            </a:r>
          </a:p>
          <a:p>
            <a:r>
              <a:rPr lang="hu-H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Ez a kedvezőbb, ez számít!</a:t>
            </a:r>
            <a:endParaRPr lang="hu-H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24" descr="https://www.felvi.hu/pub_bin/dload/FFT_2018A/pontszamitas_A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869160"/>
            <a:ext cx="5184576" cy="15121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716016" y="1"/>
            <a:ext cx="3833624" cy="1196752"/>
          </a:xfrm>
        </p:spPr>
        <p:txBody>
          <a:bodyPr>
            <a:normAutofit fontScale="90000"/>
          </a:bodyPr>
          <a:lstStyle/>
          <a:p>
            <a:r>
              <a:rPr lang="hu-HU" sz="3600" dirty="0" smtClean="0"/>
              <a:t>Többletpontok </a:t>
            </a:r>
            <a:br>
              <a:rPr lang="hu-HU" sz="3600" dirty="0" smtClean="0"/>
            </a:br>
            <a:r>
              <a:rPr lang="hu-HU" sz="3600" dirty="0" smtClean="0"/>
              <a:t>(</a:t>
            </a:r>
            <a:r>
              <a:rPr lang="hu-HU" sz="3600" dirty="0" err="1" smtClean="0"/>
              <a:t>max</a:t>
            </a:r>
            <a:r>
              <a:rPr lang="hu-HU" sz="3600" dirty="0" smtClean="0"/>
              <a:t>. 100 pont)</a:t>
            </a: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2372" y="1196753"/>
            <a:ext cx="8507288" cy="5328591"/>
          </a:xfrm>
        </p:spPr>
        <p:txBody>
          <a:bodyPr>
            <a:normAutofit lnSpcReduction="10000"/>
          </a:bodyPr>
          <a:lstStyle/>
          <a:p>
            <a:r>
              <a:rPr lang="hu-HU" sz="2100" b="1" dirty="0" smtClean="0">
                <a:latin typeface="+mj-lt"/>
              </a:rPr>
              <a:t>Emelt szinten </a:t>
            </a:r>
            <a:r>
              <a:rPr lang="hu-HU" sz="2100" dirty="0" smtClean="0">
                <a:latin typeface="+mj-lt"/>
              </a:rPr>
              <a:t>minimum </a:t>
            </a:r>
            <a:r>
              <a:rPr lang="hu-HU" sz="21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45 %</a:t>
            </a:r>
            <a:r>
              <a:rPr lang="hu-HU" sz="2100" dirty="0" smtClean="0">
                <a:latin typeface="+mj-lt"/>
              </a:rPr>
              <a:t>-os tantárgyi érettségi vizsga tantárgyanként </a:t>
            </a:r>
            <a:r>
              <a:rPr lang="hu-HU" sz="21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50</a:t>
            </a:r>
            <a:r>
              <a:rPr lang="hu-HU" sz="2100" dirty="0" smtClean="0">
                <a:latin typeface="+mj-lt"/>
              </a:rPr>
              <a:t> pont </a:t>
            </a:r>
          </a:p>
          <a:p>
            <a:pPr>
              <a:buNone/>
            </a:pPr>
            <a:r>
              <a:rPr lang="hu-HU" sz="2100" dirty="0">
                <a:latin typeface="+mj-lt"/>
              </a:rPr>
              <a:t> </a:t>
            </a:r>
            <a:r>
              <a:rPr lang="hu-HU" sz="2100" dirty="0" smtClean="0">
                <a:latin typeface="+mj-lt"/>
              </a:rPr>
              <a:t>    (</a:t>
            </a:r>
            <a:r>
              <a:rPr lang="hu-HU" sz="2100" dirty="0" err="1" smtClean="0">
                <a:latin typeface="+mj-lt"/>
              </a:rPr>
              <a:t>max</a:t>
            </a:r>
            <a:r>
              <a:rPr lang="hu-HU" sz="2100" dirty="0" smtClean="0">
                <a:latin typeface="+mj-lt"/>
              </a:rPr>
              <a:t>. 100 pont)</a:t>
            </a:r>
          </a:p>
          <a:p>
            <a:r>
              <a:rPr lang="hu-HU" sz="2100" b="1" dirty="0" smtClean="0">
                <a:latin typeface="+mj-lt"/>
              </a:rPr>
              <a:t>Nyelvvizsgáért</a:t>
            </a:r>
            <a:r>
              <a:rPr lang="hu-HU" sz="2100" dirty="0" smtClean="0">
                <a:latin typeface="+mj-lt"/>
              </a:rPr>
              <a:t> maximum </a:t>
            </a:r>
            <a:r>
              <a:rPr lang="hu-HU" sz="21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40</a:t>
            </a:r>
            <a:r>
              <a:rPr lang="hu-HU" sz="2100" dirty="0" smtClean="0">
                <a:latin typeface="+mj-lt"/>
              </a:rPr>
              <a:t> pont :</a:t>
            </a:r>
          </a:p>
          <a:p>
            <a:pPr>
              <a:buNone/>
            </a:pPr>
            <a:r>
              <a:rPr lang="hu-HU" sz="2100" dirty="0" smtClean="0">
                <a:latin typeface="+mj-lt"/>
              </a:rPr>
              <a:t>                       Középfokú (B2) </a:t>
            </a:r>
            <a:r>
              <a:rPr lang="hu-HU" sz="21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28</a:t>
            </a:r>
            <a:r>
              <a:rPr lang="hu-HU" sz="2100" dirty="0" smtClean="0">
                <a:latin typeface="+mj-lt"/>
              </a:rPr>
              <a:t> pont</a:t>
            </a:r>
          </a:p>
          <a:p>
            <a:pPr>
              <a:buNone/>
            </a:pPr>
            <a:r>
              <a:rPr lang="hu-HU" sz="2100" dirty="0" smtClean="0">
                <a:latin typeface="+mj-lt"/>
              </a:rPr>
              <a:t>                       Felsőfokú C </a:t>
            </a:r>
            <a:r>
              <a:rPr lang="hu-HU" sz="21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40</a:t>
            </a:r>
            <a:r>
              <a:rPr lang="hu-HU" sz="2100" dirty="0" smtClean="0">
                <a:latin typeface="+mj-lt"/>
              </a:rPr>
              <a:t> pont</a:t>
            </a:r>
          </a:p>
          <a:p>
            <a:pPr>
              <a:buNone/>
            </a:pPr>
            <a:r>
              <a:rPr lang="hu-HU" sz="2100" dirty="0" smtClean="0">
                <a:latin typeface="+mj-lt"/>
              </a:rPr>
              <a:t>   Ha több különböző nyelvből is van nyelvvizsgája, akkor is    legfeljebb 40 pontot kaphat.</a:t>
            </a:r>
          </a:p>
          <a:p>
            <a:r>
              <a:rPr lang="hu-HU" sz="2100" b="1" dirty="0" smtClean="0">
                <a:latin typeface="+mj-lt"/>
              </a:rPr>
              <a:t>Esélyegyenlőség</a:t>
            </a:r>
            <a:r>
              <a:rPr lang="hu-HU" sz="2100" dirty="0" smtClean="0">
                <a:latin typeface="+mj-lt"/>
              </a:rPr>
              <a:t>:</a:t>
            </a:r>
          </a:p>
          <a:p>
            <a:r>
              <a:rPr lang="hu-HU" sz="2100" i="1" dirty="0" smtClean="0">
                <a:latin typeface="+mj-lt"/>
              </a:rPr>
              <a:t>hátrányos helyzet</a:t>
            </a:r>
            <a:r>
              <a:rPr lang="hu-HU" sz="2100" dirty="0" smtClean="0">
                <a:latin typeface="+mj-lt"/>
              </a:rPr>
              <a:t>: 40 pont,fogyatékossággal élő 40 pont, gyermekét gondozó 40 pont</a:t>
            </a:r>
          </a:p>
          <a:p>
            <a:r>
              <a:rPr lang="hu-HU" sz="2100" i="1" dirty="0" smtClean="0">
                <a:latin typeface="+mj-lt"/>
              </a:rPr>
              <a:t>Tanulmányi versenyekért</a:t>
            </a:r>
            <a:r>
              <a:rPr lang="hu-HU" sz="2100" dirty="0" smtClean="0">
                <a:latin typeface="+mj-lt"/>
              </a:rPr>
              <a:t>: 20-100 pont</a:t>
            </a:r>
          </a:p>
          <a:p>
            <a:r>
              <a:rPr lang="hu-HU" sz="2100" i="1" dirty="0" smtClean="0">
                <a:latin typeface="+mj-lt"/>
              </a:rPr>
              <a:t>Sporteredményért</a:t>
            </a:r>
            <a:r>
              <a:rPr lang="hu-HU" sz="2100" dirty="0" smtClean="0">
                <a:latin typeface="+mj-lt"/>
              </a:rPr>
              <a:t>:10-50 pont</a:t>
            </a:r>
          </a:p>
          <a:p>
            <a:r>
              <a:rPr lang="hu-HU" sz="2100" i="1" dirty="0" smtClean="0">
                <a:latin typeface="+mj-lt"/>
              </a:rPr>
              <a:t>Országos Művészeti Verseny</a:t>
            </a:r>
            <a:r>
              <a:rPr lang="hu-HU" sz="2100" dirty="0" smtClean="0">
                <a:latin typeface="+mj-lt"/>
                <a:sym typeface="Wingdings" pitchFamily="2" charset="2"/>
              </a:rPr>
              <a:t>:20 pont</a:t>
            </a:r>
            <a:endParaRPr lang="hu-HU" sz="2100" dirty="0" smtClean="0">
              <a:latin typeface="+mj-lt"/>
            </a:endParaRPr>
          </a:p>
          <a:p>
            <a:pPr>
              <a:buNone/>
            </a:pPr>
            <a:endParaRPr lang="hu-HU" dirty="0"/>
          </a:p>
        </p:txBody>
      </p:sp>
      <p:pic>
        <p:nvPicPr>
          <p:cNvPr id="4" name="Picture 24" descr="https://www.felvi.hu/pub_bin/dload/FFT_2018A/pontszamitas_A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88640"/>
            <a:ext cx="2474101" cy="79822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00"/>
                            </p:stCondLst>
                            <p:childTnLst>
                              <p:par>
                                <p:cTn id="6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Többletpontok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1772816"/>
            <a:ext cx="8424936" cy="4752528"/>
          </a:xfrm>
        </p:spPr>
        <p:txBody>
          <a:bodyPr>
            <a:normAutofit/>
          </a:bodyPr>
          <a:lstStyle/>
          <a:p>
            <a:r>
              <a:rPr lang="hu-HU" b="1" dirty="0"/>
              <a:t>Figyelem! </a:t>
            </a:r>
            <a:r>
              <a:rPr lang="hu-HU" dirty="0"/>
              <a:t>Többletpontot kizárólag az kaphat, aki az erre vonatkozó </a:t>
            </a:r>
            <a:r>
              <a:rPr lang="hu-HU" dirty="0" smtClean="0"/>
              <a:t>jogosultságát</a:t>
            </a:r>
          </a:p>
          <a:p>
            <a:r>
              <a:rPr lang="hu-HU" dirty="0" smtClean="0"/>
              <a:t> </a:t>
            </a:r>
            <a:r>
              <a:rPr lang="hu-HU" dirty="0">
                <a:hlinkClick r:id="rId2"/>
              </a:rPr>
              <a:t>A benyújtandó dokumentumokról</a:t>
            </a:r>
            <a:r>
              <a:rPr lang="hu-HU" dirty="0"/>
              <a:t> c. fejezetben foglaltaknak megfelelően, </a:t>
            </a:r>
            <a:endParaRPr lang="hu-HU" dirty="0" smtClean="0"/>
          </a:p>
          <a:p>
            <a:r>
              <a:rPr lang="hu-HU" b="1" dirty="0" smtClean="0"/>
              <a:t>külön </a:t>
            </a:r>
            <a:r>
              <a:rPr lang="hu-HU" b="1" dirty="0"/>
              <a:t>felszólítás nélkül</a:t>
            </a:r>
            <a:r>
              <a:rPr lang="hu-HU" dirty="0"/>
              <a:t> a jelentkezés benyújtásával egyidejűleg – vagy amennyiben az igazoló dokumentum azt követően áll rendelkezésére, </a:t>
            </a:r>
            <a:endParaRPr lang="hu-HU" dirty="0" smtClean="0"/>
          </a:p>
          <a:p>
            <a:r>
              <a:rPr lang="hu-HU" b="1" dirty="0" smtClean="0"/>
              <a:t>legkésőbb </a:t>
            </a:r>
            <a:r>
              <a:rPr lang="hu-HU" b="1" dirty="0"/>
              <a:t>2018. július 11-ig </a:t>
            </a:r>
            <a:r>
              <a:rPr lang="hu-HU" dirty="0"/>
              <a:t>– igazolja az alábbi kivételével:</a:t>
            </a:r>
          </a:p>
          <a:p>
            <a:r>
              <a:rPr lang="hu-HU" sz="1400" dirty="0"/>
              <a:t>a </a:t>
            </a:r>
            <a:r>
              <a:rPr lang="hu-HU" sz="1400" b="1" dirty="0"/>
              <a:t>2003. január 1-je után megszerzett</a:t>
            </a:r>
            <a:r>
              <a:rPr lang="hu-HU" sz="1400" dirty="0"/>
              <a:t> államilag elismert </a:t>
            </a:r>
            <a:r>
              <a:rPr lang="hu-HU" sz="1400" b="1" dirty="0"/>
              <a:t>nyelvvizsgák </a:t>
            </a:r>
            <a:r>
              <a:rPr lang="hu-HU" sz="1400" dirty="0"/>
              <a:t>esetében az elektronikus jelentkezés során kötelező megadni a </a:t>
            </a:r>
            <a:r>
              <a:rPr lang="hu-HU" sz="1400" b="1" dirty="0"/>
              <a:t>bizonyítvány adatait </a:t>
            </a:r>
            <a:r>
              <a:rPr lang="hu-HU" sz="1400" dirty="0"/>
              <a:t>(nyelv megnevezése, foka, típusa, bizonyítvány száma, anyakönyvi száma, kiállítás dátuma). Az államilag elismert nyelvvizsga-bizonyítvány hitelességének ellenőrzése a nyelvvizsgák nyelvvizsga-anyakönyveinek nyilvántartásából történik.</a:t>
            </a:r>
            <a:br>
              <a:rPr lang="hu-HU" sz="1400" dirty="0"/>
            </a:br>
            <a:r>
              <a:rPr lang="hu-HU" sz="1400" b="1" dirty="0"/>
              <a:t>Figyelem! Minden nyelvvizsga-bizonyítvány adatait külön kell feltüntetni,</a:t>
            </a:r>
            <a:r>
              <a:rPr lang="hu-HU" sz="1400" dirty="0"/>
              <a:t> tehát amennyiben a jelentkező rendelkezik adott nyelvből szóbeli és írásbeli nyelvvizsgával is, akkor azt két külön sorban kell rögzíteni</a:t>
            </a:r>
            <a:r>
              <a:rPr lang="hu-HU" dirty="0"/>
              <a:t>.</a:t>
            </a:r>
          </a:p>
        </p:txBody>
      </p:sp>
      <p:pic>
        <p:nvPicPr>
          <p:cNvPr id="4" name="Picture 24" descr="https://www.felvi.hu/pub_bin/dload/FFT_2018A/pontszamitas_A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836712"/>
            <a:ext cx="2474101" cy="798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996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Alkalmassági vizsga:</a:t>
            </a:r>
            <a:br>
              <a:rPr lang="hu-HU" dirty="0" smtClean="0"/>
            </a:br>
            <a:r>
              <a:rPr lang="hu-HU" sz="2700" dirty="0" smtClean="0"/>
              <a:t>(pl. egészségügyi vizsgálat, pályaalkalmassági vizsgálat)</a:t>
            </a:r>
            <a:endParaRPr lang="hu-HU" sz="27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3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A felvétel intézményenkénti feltételei </a:t>
            </a:r>
            <a:r>
              <a:rPr lang="hu-HU" sz="3000" dirty="0" smtClean="0">
                <a:latin typeface="+mj-lt"/>
              </a:rPr>
              <a:t>c. részben jelölik a felsőoktatási intézmények az alkalmassági vizsgák tervezett időpontjait </a:t>
            </a:r>
            <a:r>
              <a:rPr lang="hu-HU" sz="1200" dirty="0" smtClean="0">
                <a:latin typeface="+mj-lt"/>
              </a:rPr>
              <a:t>(ezért </a:t>
            </a:r>
            <a:r>
              <a:rPr lang="hu-HU" sz="1200" u="sng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különeljárási</a:t>
            </a:r>
            <a:r>
              <a:rPr lang="hu-HU" sz="1200" dirty="0" smtClean="0">
                <a:latin typeface="+mj-lt"/>
              </a:rPr>
              <a:t> díjat kérhetnek).</a:t>
            </a:r>
          </a:p>
          <a:p>
            <a:r>
              <a:rPr lang="hu-HU" dirty="0" smtClean="0">
                <a:latin typeface="+mj-lt"/>
              </a:rPr>
              <a:t>Ezekről mindenképpen </a:t>
            </a:r>
            <a:r>
              <a:rPr lang="hu-HU" b="1" dirty="0" smtClean="0">
                <a:latin typeface="+mj-lt"/>
              </a:rPr>
              <a:t>javasolt</a:t>
            </a:r>
            <a:r>
              <a:rPr lang="hu-HU" dirty="0" smtClean="0">
                <a:latin typeface="+mj-lt"/>
              </a:rPr>
              <a:t> </a:t>
            </a:r>
            <a:r>
              <a:rPr lang="hu-HU" b="1" dirty="0" smtClean="0">
                <a:latin typeface="+mj-lt"/>
              </a:rPr>
              <a:t>tájékozódni</a:t>
            </a:r>
            <a:r>
              <a:rPr lang="hu-HU" dirty="0" smtClean="0">
                <a:latin typeface="+mj-lt"/>
              </a:rPr>
              <a:t>.</a:t>
            </a:r>
          </a:p>
          <a:p>
            <a:r>
              <a:rPr lang="hu-HU" dirty="0" smtClean="0">
                <a:latin typeface="+mj-lt"/>
              </a:rPr>
              <a:t>Az elért eredmény nem pontszámmal, hanem „megfelelt”, „nem felelt meg” minősítéssel értékelhető.</a:t>
            </a:r>
            <a:endParaRPr lang="hu-HU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71700" y="476672"/>
            <a:ext cx="6377940" cy="1580729"/>
          </a:xfrm>
        </p:spPr>
        <p:txBody>
          <a:bodyPr/>
          <a:lstStyle/>
          <a:p>
            <a:r>
              <a:rPr lang="hu-HU" dirty="0"/>
              <a:t>Az állami ösztöndíjas és önköltséges képzés</a:t>
            </a:r>
            <a:endParaRPr lang="hu-HU" dirty="0">
              <a:effectLst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hu-HU" sz="2400" i="1" dirty="0"/>
              <a:t>A nemzeti felsőoktatásról szóló 2011. évi CCIV. </a:t>
            </a:r>
            <a:r>
              <a:rPr lang="hu-HU" sz="2400" i="1" dirty="0" smtClean="0"/>
              <a:t>törvény</a:t>
            </a:r>
            <a:r>
              <a:rPr lang="hu-HU" sz="2400" dirty="0" smtClean="0"/>
              <a:t> </a:t>
            </a:r>
            <a:r>
              <a:rPr lang="hu-HU" sz="2400" dirty="0"/>
              <a:t> értelmében egy személy – főszabály szerint – összesen </a:t>
            </a:r>
            <a:r>
              <a:rPr lang="hu-HU" sz="2400" b="1" dirty="0"/>
              <a:t>tizenkét féléven át</a:t>
            </a:r>
            <a:r>
              <a:rPr lang="hu-HU" sz="2400" dirty="0"/>
              <a:t> folytathat tanulmányokat a felsőoktatásban (felsőoktatási szakképzésben, alapképzésben és mesterképzésben) magyar állami (rész)ösztöndíjas képzésben, ez az ún. </a:t>
            </a:r>
            <a:r>
              <a:rPr lang="hu-HU" sz="2400" b="1" dirty="0"/>
              <a:t>támogatási idő</a:t>
            </a:r>
            <a:r>
              <a:rPr lang="hu-HU" sz="2400" dirty="0"/>
              <a:t>. </a:t>
            </a:r>
            <a:endParaRPr lang="hu-HU" sz="2400" dirty="0" smtClean="0"/>
          </a:p>
          <a:p>
            <a:pPr algn="just"/>
            <a:r>
              <a:rPr lang="hu-HU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Ha</a:t>
            </a:r>
            <a:r>
              <a:rPr lang="hu-HU" sz="2400" dirty="0" smtClean="0"/>
              <a:t> </a:t>
            </a:r>
            <a:r>
              <a:rPr lang="hu-HU" sz="2400" dirty="0"/>
              <a:t>a hallgató </a:t>
            </a:r>
            <a:r>
              <a:rPr lang="hu-HU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kimerítette</a:t>
            </a:r>
            <a:r>
              <a:rPr lang="hu-HU" sz="2400" dirty="0"/>
              <a:t> a rendelkezésére álló támogatási időt, </a:t>
            </a:r>
            <a:r>
              <a:rPr lang="hu-HU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csak önköltséges képzési formában</a:t>
            </a:r>
            <a:r>
              <a:rPr lang="hu-HU" sz="2400" dirty="0"/>
              <a:t> folytathatja tovább tanulmányait.</a:t>
            </a:r>
          </a:p>
        </p:txBody>
      </p:sp>
    </p:spTree>
    <p:extLst>
      <p:ext uri="{BB962C8B-B14F-4D97-AF65-F5344CB8AC3E}">
        <p14:creationId xmlns:p14="http://schemas.microsoft.com/office/powerpoint/2010/main" val="285280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71700" y="188641"/>
            <a:ext cx="6377940" cy="864095"/>
          </a:xfrm>
        </p:spPr>
        <p:txBody>
          <a:bodyPr>
            <a:normAutofit/>
          </a:bodyPr>
          <a:lstStyle/>
          <a:p>
            <a:r>
              <a:rPr lang="hu-HU" dirty="0" smtClean="0"/>
              <a:t>Állami képzés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9552" y="1340768"/>
            <a:ext cx="7996440" cy="4896544"/>
          </a:xfrm>
        </p:spPr>
        <p:txBody>
          <a:bodyPr>
            <a:normAutofit lnSpcReduction="10000"/>
          </a:bodyPr>
          <a:lstStyle/>
          <a:p>
            <a:r>
              <a:rPr lang="hu-HU" b="1" dirty="0"/>
              <a:t>Figyelem</a:t>
            </a:r>
            <a:r>
              <a:rPr lang="hu-HU" b="1" dirty="0" smtClean="0"/>
              <a:t>!</a:t>
            </a:r>
          </a:p>
          <a:p>
            <a:r>
              <a:rPr lang="hu-HU" b="1" dirty="0" smtClean="0"/>
              <a:t>Egy </a:t>
            </a:r>
            <a:r>
              <a:rPr lang="hu-HU" b="1" dirty="0"/>
              <a:t>adott oklevél megszerzéséhez rendelkezésre álló támogatási idő </a:t>
            </a:r>
            <a:r>
              <a:rPr lang="hu-HU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legfeljebb két félévvel </a:t>
            </a:r>
            <a:r>
              <a:rPr lang="hu-HU" b="1" dirty="0"/>
              <a:t>lehet hosszabb, mint az adott képzés képzési </a:t>
            </a:r>
            <a:r>
              <a:rPr lang="hu-HU" b="1" dirty="0" smtClean="0"/>
              <a:t>ideje</a:t>
            </a:r>
          </a:p>
          <a:p>
            <a:r>
              <a:rPr lang="hu-HU" i="1" dirty="0" smtClean="0"/>
              <a:t>Példa</a:t>
            </a:r>
            <a:r>
              <a:rPr lang="hu-HU" i="1" dirty="0"/>
              <a:t>: egy hallgató </a:t>
            </a:r>
            <a:r>
              <a:rPr lang="hu-HU" b="1" i="1" dirty="0"/>
              <a:t>6 féléves </a:t>
            </a:r>
            <a:r>
              <a:rPr lang="hu-HU" i="1" dirty="0"/>
              <a:t>képzési idejű </a:t>
            </a:r>
            <a:r>
              <a:rPr lang="hu-HU" b="1" i="1" dirty="0"/>
              <a:t>alapképzésben</a:t>
            </a:r>
            <a:r>
              <a:rPr lang="hu-HU" i="1" dirty="0"/>
              <a:t> vesz részt, akkor </a:t>
            </a:r>
            <a:r>
              <a:rPr lang="hu-HU" b="1" i="1" dirty="0"/>
              <a:t>ténylegesen 8 féléven keresztül folytathatja</a:t>
            </a:r>
            <a:r>
              <a:rPr lang="hu-HU" i="1" dirty="0"/>
              <a:t> tanulmányait </a:t>
            </a:r>
            <a:r>
              <a:rPr lang="hu-HU" b="1" i="1" dirty="0"/>
              <a:t>állami ösztöndíjasként</a:t>
            </a:r>
            <a:r>
              <a:rPr lang="hu-HU" i="1" dirty="0"/>
              <a:t>, a </a:t>
            </a:r>
            <a:r>
              <a:rPr lang="hu-HU" b="1" i="1" dirty="0"/>
              <a:t>9. félévtől </a:t>
            </a:r>
            <a:r>
              <a:rPr lang="hu-HU" i="1" dirty="0"/>
              <a:t>már kizárólag </a:t>
            </a:r>
            <a:r>
              <a:rPr lang="hu-HU" b="1" i="1" dirty="0"/>
              <a:t>csak önköltséges </a:t>
            </a:r>
            <a:r>
              <a:rPr lang="hu-HU" i="1" dirty="0"/>
              <a:t>formában tanulhat az adott képzésen. </a:t>
            </a:r>
            <a:endParaRPr lang="hu-HU" i="1" dirty="0" smtClean="0"/>
          </a:p>
          <a:p>
            <a:r>
              <a:rPr lang="hu-HU" i="1" dirty="0" smtClean="0"/>
              <a:t>Ugyanazon </a:t>
            </a:r>
            <a:r>
              <a:rPr lang="hu-HU" i="1" dirty="0"/>
              <a:t>a szakon a korábban már felhasznált támogatási idő is beszámít a képzési idő+2 félév számításakor, azaz, ha a hallgató pl. a 7 féléves gépészmérnöki alapképzési szakon korábban már felhasznált 4 félévet, azt félbehagyja, majd újra felveszik erre a szakra, úgy legfeljebb már csak </a:t>
            </a:r>
            <a:r>
              <a:rPr lang="hu-HU" i="1" dirty="0" smtClean="0"/>
              <a:t>(7-4=)3+2 </a:t>
            </a:r>
            <a:r>
              <a:rPr lang="hu-HU" i="1" dirty="0"/>
              <a:t>félévig lehet állami </a:t>
            </a:r>
            <a:r>
              <a:rPr lang="hu-HU" i="1" dirty="0" smtClean="0"/>
              <a:t>ösztöndíjas</a:t>
            </a:r>
            <a:r>
              <a:rPr lang="hu-HU" dirty="0" smtClean="0"/>
              <a:t>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632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627784" y="692696"/>
            <a:ext cx="6377940" cy="216355"/>
          </a:xfrm>
        </p:spPr>
        <p:txBody>
          <a:bodyPr>
            <a:normAutofit fontScale="90000"/>
          </a:bodyPr>
          <a:lstStyle/>
          <a:p>
            <a:r>
              <a:rPr lang="hu-HU" sz="2400" dirty="0" smtClean="0"/>
              <a:t>A finanszírozási formák közti </a:t>
            </a:r>
            <a:r>
              <a:rPr lang="hu-HU" sz="2400" dirty="0" err="1" smtClean="0"/>
              <a:t>ÁtsoRolás</a:t>
            </a:r>
            <a:r>
              <a:rPr lang="hu-HU" sz="2400" dirty="0" smtClean="0"/>
              <a:t/>
            </a:r>
            <a:br>
              <a:rPr lang="hu-HU" sz="2400" dirty="0" smtClean="0"/>
            </a:br>
            <a:endParaRPr lang="hu-HU" sz="24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908720"/>
            <a:ext cx="7955280" cy="5832648"/>
          </a:xfrm>
        </p:spPr>
        <p:txBody>
          <a:bodyPr>
            <a:normAutofit fontScale="40000" lnSpcReduction="20000"/>
          </a:bodyPr>
          <a:lstStyle/>
          <a:p>
            <a:r>
              <a:rPr lang="hu-HU" sz="6000" dirty="0"/>
              <a:t>nemzeti felsőoktatásról szóló törvény</a:t>
            </a:r>
            <a:r>
              <a:rPr lang="hu-HU" sz="6000" baseline="30000" dirty="0"/>
              <a:t>1</a:t>
            </a:r>
            <a:r>
              <a:rPr lang="hu-HU" sz="6000" dirty="0"/>
              <a:t> értelmében a jelentkező </a:t>
            </a:r>
            <a:r>
              <a:rPr lang="hu-HU" sz="6000" b="1" dirty="0"/>
              <a:t>magyar állami (rész)ösztöndíjas</a:t>
            </a:r>
            <a:r>
              <a:rPr lang="hu-HU" sz="6000" dirty="0"/>
              <a:t> vagy </a:t>
            </a:r>
            <a:r>
              <a:rPr lang="hu-HU" sz="6000" b="1" dirty="0"/>
              <a:t>önköltséges </a:t>
            </a:r>
            <a:r>
              <a:rPr lang="hu-HU" sz="6000" dirty="0"/>
              <a:t>finanszírozási formájú képzésre nyer felvételt, azonban ez </a:t>
            </a:r>
            <a:r>
              <a:rPr lang="hu-HU" sz="6000" b="1" dirty="0"/>
              <a:t>nem jelent végleges és változtathatatlan finanszírozási kategóriát</a:t>
            </a:r>
            <a:r>
              <a:rPr lang="hu-HU" sz="6000" dirty="0"/>
              <a:t> senki számára a tanulmányai során</a:t>
            </a:r>
            <a:r>
              <a:rPr lang="hu-HU" sz="6000" dirty="0" smtClean="0"/>
              <a:t>.</a:t>
            </a:r>
          </a:p>
          <a:p>
            <a:pPr marL="0" indent="0">
              <a:buNone/>
            </a:pPr>
            <a:endParaRPr lang="hu-HU" sz="6000" dirty="0"/>
          </a:p>
          <a:p>
            <a:pPr marL="0" indent="0">
              <a:buNone/>
            </a:pPr>
            <a:r>
              <a:rPr lang="hu-HU" sz="5000" b="1" dirty="0" smtClean="0"/>
              <a:t>1.Átsorolás </a:t>
            </a:r>
            <a:r>
              <a:rPr lang="hu-HU" sz="50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állami ösztöndíjas </a:t>
            </a:r>
            <a:r>
              <a:rPr lang="hu-HU" sz="5000" b="1" dirty="0"/>
              <a:t>képzési formá</a:t>
            </a:r>
            <a:r>
              <a:rPr lang="hu-HU" sz="50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ról</a:t>
            </a:r>
            <a:r>
              <a:rPr lang="hu-HU" sz="5000" b="1" dirty="0"/>
              <a:t> </a:t>
            </a:r>
            <a:r>
              <a:rPr lang="hu-HU" sz="50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önköltséges képzési formára</a:t>
            </a:r>
            <a:r>
              <a:rPr lang="hu-HU" sz="5000" b="1" baseline="30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2:</a:t>
            </a:r>
            <a:endParaRPr lang="hu-HU" sz="5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r>
              <a:rPr lang="hu-HU" sz="5000" dirty="0"/>
              <a:t>Amennyiben a magyar </a:t>
            </a:r>
            <a:r>
              <a:rPr lang="hu-HU" sz="5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állami ösztöndíjjal támogatott hallgató nem felel meg </a:t>
            </a:r>
            <a:r>
              <a:rPr lang="hu-HU" sz="5000" dirty="0"/>
              <a:t>az alábbi feltételeknek, a felsőoktatási intézmény tanév végén köteles önköltséges képzésre átsorolni:</a:t>
            </a:r>
          </a:p>
          <a:p>
            <a:r>
              <a:rPr lang="hu-HU" sz="5000" dirty="0"/>
              <a:t>az utolsó két (aktív) félévének átlagában nem szerzett </a:t>
            </a:r>
            <a:r>
              <a:rPr lang="hu-HU" sz="5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legalább 18 </a:t>
            </a:r>
            <a:r>
              <a:rPr lang="hu-HU" sz="5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kreditet</a:t>
            </a:r>
            <a:r>
              <a:rPr lang="hu-HU" sz="5000" dirty="0" smtClean="0"/>
              <a:t>,</a:t>
            </a:r>
            <a:endParaRPr lang="hu-HU" sz="5000" dirty="0"/>
          </a:p>
          <a:p>
            <a:r>
              <a:rPr lang="hu-HU" sz="5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nem érte el </a:t>
            </a:r>
            <a:r>
              <a:rPr lang="hu-HU" sz="5000" dirty="0"/>
              <a:t>az intézmény szervezeti és működési szabályzatában – a Kormány rendeletében meghatározottak szerint – megállapított </a:t>
            </a:r>
            <a:r>
              <a:rPr lang="hu-HU" sz="5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tanulmányi átlagot</a:t>
            </a:r>
            <a:r>
              <a:rPr lang="hu-HU" sz="5000" dirty="0"/>
              <a:t>,</a:t>
            </a:r>
          </a:p>
          <a:p>
            <a:r>
              <a:rPr lang="hu-HU" sz="5000" dirty="0"/>
              <a:t>az állami ösztöndíjjal támogatott képzés feltételeinek vállalásáról szóló </a:t>
            </a:r>
            <a:r>
              <a:rPr lang="hu-HU" sz="5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nyilatkozatát visszavonja</a:t>
            </a:r>
            <a:r>
              <a:rPr lang="hu-HU" sz="5000" dirty="0"/>
              <a:t>,</a:t>
            </a:r>
          </a:p>
          <a:p>
            <a:r>
              <a:rPr lang="hu-HU" sz="5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kimerítette</a:t>
            </a:r>
            <a:r>
              <a:rPr lang="hu-HU" sz="5000" dirty="0"/>
              <a:t> a rendelkezésre álló </a:t>
            </a:r>
            <a:r>
              <a:rPr lang="hu-HU" sz="5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támogatási időt</a:t>
            </a:r>
            <a:r>
              <a:rPr lang="hu-HU" sz="5000" dirty="0"/>
              <a:t>.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3873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95736" y="980728"/>
            <a:ext cx="6377940" cy="288363"/>
          </a:xfrm>
        </p:spPr>
        <p:txBody>
          <a:bodyPr>
            <a:noAutofit/>
          </a:bodyPr>
          <a:lstStyle/>
          <a:p>
            <a:r>
              <a:rPr lang="hu-HU" sz="2200" dirty="0"/>
              <a:t>A finanszírozási formák </a:t>
            </a:r>
            <a:r>
              <a:rPr lang="hu-HU" sz="2200" dirty="0" smtClean="0"/>
              <a:t>közti </a:t>
            </a:r>
            <a:r>
              <a:rPr lang="hu-HU" sz="2200" dirty="0" err="1" smtClean="0"/>
              <a:t>ÁtsoRolás</a:t>
            </a:r>
            <a:r>
              <a:rPr lang="hu-HU" sz="2200" dirty="0"/>
              <a:t/>
            </a:r>
            <a:br>
              <a:rPr lang="hu-HU" sz="2200" dirty="0"/>
            </a:br>
            <a:endParaRPr lang="hu-HU" sz="2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94360" y="1700808"/>
            <a:ext cx="7955280" cy="4562832"/>
          </a:xfrm>
        </p:spPr>
        <p:txBody>
          <a:bodyPr/>
          <a:lstStyle/>
          <a:p>
            <a:pPr marL="0" indent="0">
              <a:buNone/>
            </a:pPr>
            <a:r>
              <a:rPr lang="hu-HU" b="1" dirty="0" smtClean="0"/>
              <a:t>2. Természetesen </a:t>
            </a:r>
            <a:r>
              <a:rPr lang="hu-HU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ellenkező irányú átsorolásra </a:t>
            </a:r>
            <a:r>
              <a:rPr lang="hu-HU" b="1" dirty="0"/>
              <a:t>is sor kerülhet:</a:t>
            </a:r>
            <a:endParaRPr lang="hu-HU" dirty="0"/>
          </a:p>
          <a:p>
            <a:r>
              <a:rPr lang="hu-HU" dirty="0"/>
              <a:t>A felsőoktatási intézmény a </a:t>
            </a:r>
            <a:r>
              <a:rPr lang="hu-HU" b="1" dirty="0"/>
              <a:t>megüresedett állami ösztöndíjjal támogatott helyekre</a:t>
            </a:r>
            <a:r>
              <a:rPr lang="hu-HU" dirty="0"/>
              <a:t> – az önköltséges hallgatók ilyen irányú kérelme esetén – </a:t>
            </a:r>
            <a:r>
              <a:rPr lang="hu-HU" b="1" dirty="0"/>
              <a:t>a legjobb teljesítményt elérő, azonos szakon tanulmányokat folytató önköltséges hallgatókat a tanulmányi teljesítményük alapján rangsorolva átsorolja</a:t>
            </a:r>
            <a:r>
              <a:rPr lang="hu-HU" dirty="0"/>
              <a:t>.</a:t>
            </a:r>
          </a:p>
          <a:p>
            <a:r>
              <a:rPr lang="hu-HU" dirty="0"/>
              <a:t>A felsőoktatási intézmény az átsorolási döntést minden év július 31. napjáig,</a:t>
            </a:r>
            <a:r>
              <a:rPr lang="hu-HU" b="1" dirty="0"/>
              <a:t> tanévenként egyszer</a:t>
            </a:r>
            <a:r>
              <a:rPr lang="hu-HU" dirty="0"/>
              <a:t> köteles </a:t>
            </a:r>
            <a:r>
              <a:rPr lang="hu-HU" dirty="0" smtClean="0"/>
              <a:t>meghozni!!!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9982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71700" y="116633"/>
            <a:ext cx="6377940" cy="720079"/>
          </a:xfrm>
        </p:spPr>
        <p:txBody>
          <a:bodyPr>
            <a:normAutofit/>
          </a:bodyPr>
          <a:lstStyle/>
          <a:p>
            <a:r>
              <a:rPr lang="hu-HU" dirty="0" smtClean="0"/>
              <a:t>Duális képzés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94360" y="908720"/>
            <a:ext cx="7955280" cy="5354920"/>
          </a:xfrm>
        </p:spPr>
        <p:txBody>
          <a:bodyPr/>
          <a:lstStyle/>
          <a:p>
            <a:r>
              <a:rPr lang="hu-HU" sz="2800" dirty="0"/>
              <a:t>A duális képzés a </a:t>
            </a:r>
            <a:r>
              <a:rPr lang="hu-HU" sz="2800" b="1" dirty="0"/>
              <a:t>műszaki, informatika, agrár, természettudomány vagy gazdaságtudományok </a:t>
            </a:r>
            <a:r>
              <a:rPr lang="hu-HU" sz="2800" dirty="0"/>
              <a:t>képzési területen indított </a:t>
            </a:r>
            <a:r>
              <a:rPr lang="hu-HU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gyakorlatigényes</a:t>
            </a:r>
            <a:r>
              <a:rPr lang="hu-HU" sz="2800" dirty="0"/>
              <a:t> alapképzési szakon, szociális munka alapképzési szakon, illetve a felsorolt képzési területhez tartozó mesterképzési szakon folytatott képzés</a:t>
            </a:r>
            <a:r>
              <a:rPr lang="hu-HU" sz="2800" dirty="0" smtClean="0"/>
              <a:t>.</a:t>
            </a:r>
          </a:p>
          <a:p>
            <a:r>
              <a:rPr lang="hu-HU" sz="2400" dirty="0" smtClean="0"/>
              <a:t> </a:t>
            </a:r>
            <a:r>
              <a:rPr lang="hu-HU" sz="2400" dirty="0"/>
              <a:t>A duális képzésben a hallgató a </a:t>
            </a:r>
            <a:r>
              <a:rPr lang="hu-HU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felsőoktatási tanulmányai mellett</a:t>
            </a:r>
            <a:r>
              <a:rPr lang="hu-HU" sz="2400" dirty="0"/>
              <a:t> vállalja, hogy szakmailag minősített vállalatoknál a képzési idő alatt </a:t>
            </a:r>
            <a:r>
              <a:rPr lang="hu-HU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gyakorlatot végez</a:t>
            </a:r>
            <a:r>
              <a:rPr lang="hu-HU" sz="2400" dirty="0"/>
              <a:t>. Ennek eredményeképpen munkatapasztalatot szerez, szakmai kompetenciáit már a képzés alatt megerősíti.</a:t>
            </a:r>
          </a:p>
        </p:txBody>
      </p:sp>
    </p:spTree>
    <p:extLst>
      <p:ext uri="{BB962C8B-B14F-4D97-AF65-F5344CB8AC3E}">
        <p14:creationId xmlns:p14="http://schemas.microsoft.com/office/powerpoint/2010/main" val="16769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764373"/>
            <a:ext cx="8154104" cy="1293028"/>
          </a:xfrm>
        </p:spPr>
        <p:txBody>
          <a:bodyPr>
            <a:noAutofit/>
          </a:bodyPr>
          <a:lstStyle/>
          <a:p>
            <a:r>
              <a:rPr lang="hu-HU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Ha már van érettségid három fajta képzés közül választhatsz:</a:t>
            </a:r>
            <a:endParaRPr lang="hu-HU" sz="32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zövegdoboz 3"/>
          <p:cNvSpPr txBox="1">
            <a:spLocks noChangeArrowheads="1"/>
          </p:cNvSpPr>
          <p:nvPr/>
        </p:nvSpPr>
        <p:spPr bwMode="auto">
          <a:xfrm>
            <a:off x="1509861" y="2996952"/>
            <a:ext cx="1477963" cy="3698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bg1">
                <a:lumMod val="75000"/>
                <a:lumOff val="25000"/>
              </a:schemeClr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hu-HU" sz="1800" dirty="0">
                <a:solidFill>
                  <a:schemeClr val="bg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 Alapképzés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179512" y="2996952"/>
            <a:ext cx="800219" cy="32403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75000"/>
                <a:lumOff val="25000"/>
              </a:schemeClr>
            </a:solidFill>
            <a:prstDash val="dot"/>
          </a:ln>
        </p:spPr>
        <p:txBody>
          <a:bodyPr vert="vert270" wrap="square">
            <a:spAutoFit/>
          </a:bodyPr>
          <a:lstStyle/>
          <a:p>
            <a:pPr algn="ctr" eaLnBrk="1" hangingPunct="1">
              <a:defRPr/>
            </a:pPr>
            <a:r>
              <a:rPr lang="hu-HU" sz="20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Milyen végzettséget ad </a:t>
            </a:r>
            <a:r>
              <a:rPr lang="hu-HU" sz="2000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a </a:t>
            </a:r>
            <a:r>
              <a:rPr lang="hu-HU" sz="20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képzés?</a:t>
            </a:r>
          </a:p>
        </p:txBody>
      </p:sp>
      <p:sp>
        <p:nvSpPr>
          <p:cNvPr id="6" name="Szövegdoboz 7"/>
          <p:cNvSpPr txBox="1">
            <a:spLocks noChangeArrowheads="1"/>
          </p:cNvSpPr>
          <p:nvPr/>
        </p:nvSpPr>
        <p:spPr bwMode="auto">
          <a:xfrm>
            <a:off x="3635896" y="2998912"/>
            <a:ext cx="1619250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bg1">
                <a:lumMod val="75000"/>
                <a:lumOff val="25000"/>
              </a:schemeClr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hu-HU" sz="1800" dirty="0">
                <a:solidFill>
                  <a:schemeClr val="bg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Felsőoktatási </a:t>
            </a:r>
            <a:r>
              <a:rPr lang="hu-HU" sz="18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szakképzés</a:t>
            </a:r>
            <a:br>
              <a:rPr lang="hu-HU" sz="18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</a:br>
            <a:r>
              <a:rPr lang="hu-HU" sz="18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FOKSZ</a:t>
            </a:r>
            <a:endParaRPr lang="hu-HU" sz="1800" dirty="0">
              <a:solidFill>
                <a:schemeClr val="bg1">
                  <a:lumMod val="75000"/>
                  <a:lumOff val="2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7" name="Szövegdoboz 12"/>
          <p:cNvSpPr txBox="1">
            <a:spLocks noChangeArrowheads="1"/>
          </p:cNvSpPr>
          <p:nvPr/>
        </p:nvSpPr>
        <p:spPr bwMode="auto">
          <a:xfrm>
            <a:off x="5874172" y="2998911"/>
            <a:ext cx="1620838" cy="64611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bg1">
                <a:lumMod val="75000"/>
                <a:lumOff val="25000"/>
              </a:schemeClr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hu-HU" sz="1800" dirty="0">
                <a:solidFill>
                  <a:schemeClr val="bg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OKJ-s szakképzés</a:t>
            </a:r>
          </a:p>
        </p:txBody>
      </p:sp>
      <p:sp>
        <p:nvSpPr>
          <p:cNvPr id="8" name="Szövegdoboz 3"/>
          <p:cNvSpPr txBox="1">
            <a:spLocks noChangeArrowheads="1"/>
          </p:cNvSpPr>
          <p:nvPr/>
        </p:nvSpPr>
        <p:spPr bwMode="auto">
          <a:xfrm>
            <a:off x="1490935" y="5589240"/>
            <a:ext cx="1712913" cy="646113"/>
          </a:xfrm>
          <a:prstGeom prst="rect">
            <a:avLst/>
          </a:prstGeom>
          <a:noFill/>
          <a:ln w="9525">
            <a:solidFill>
              <a:schemeClr val="bg1">
                <a:lumMod val="75000"/>
                <a:lumOff val="25000"/>
              </a:schemeClr>
            </a:solidFill>
            <a:prstDash val="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hu-HU" sz="1800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charset="0"/>
                <a:cs typeface="Arial" charset="0"/>
              </a:rPr>
              <a:t>Főiskolai szintű diplomát </a:t>
            </a:r>
          </a:p>
        </p:txBody>
      </p:sp>
      <p:sp>
        <p:nvSpPr>
          <p:cNvPr id="9" name="Szövegdoboz 7"/>
          <p:cNvSpPr txBox="1">
            <a:spLocks noChangeArrowheads="1"/>
          </p:cNvSpPr>
          <p:nvPr/>
        </p:nvSpPr>
        <p:spPr bwMode="auto">
          <a:xfrm>
            <a:off x="3419872" y="5301208"/>
            <a:ext cx="2186558" cy="922338"/>
          </a:xfrm>
          <a:prstGeom prst="rect">
            <a:avLst/>
          </a:prstGeom>
          <a:noFill/>
          <a:ln w="9525">
            <a:solidFill>
              <a:schemeClr val="bg1">
                <a:lumMod val="75000"/>
                <a:lumOff val="25000"/>
              </a:schemeClr>
            </a:solidFill>
            <a:prstDash val="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hu-HU" sz="1800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charset="0"/>
                <a:cs typeface="Arial" charset="0"/>
              </a:rPr>
              <a:t>Felsőfokú végzettséget igazoló oklevelet</a:t>
            </a:r>
          </a:p>
        </p:txBody>
      </p:sp>
      <p:sp>
        <p:nvSpPr>
          <p:cNvPr id="10" name="Szövegdoboz 7"/>
          <p:cNvSpPr txBox="1">
            <a:spLocks noChangeArrowheads="1"/>
          </p:cNvSpPr>
          <p:nvPr/>
        </p:nvSpPr>
        <p:spPr bwMode="auto">
          <a:xfrm>
            <a:off x="5796137" y="5591199"/>
            <a:ext cx="2088232" cy="646113"/>
          </a:xfrm>
          <a:prstGeom prst="rect">
            <a:avLst/>
          </a:prstGeom>
          <a:noFill/>
          <a:ln w="9525">
            <a:solidFill>
              <a:schemeClr val="bg1">
                <a:lumMod val="75000"/>
                <a:lumOff val="25000"/>
              </a:schemeClr>
            </a:solidFill>
            <a:prstDash val="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hu-HU" sz="18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charset="0"/>
                <a:cs typeface="Arial" charset="0"/>
              </a:rPr>
              <a:t>Államilag elismert szakképesítést</a:t>
            </a:r>
          </a:p>
        </p:txBody>
      </p:sp>
      <p:sp>
        <p:nvSpPr>
          <p:cNvPr id="11" name="Lefelé nyíl 10"/>
          <p:cNvSpPr/>
          <p:nvPr/>
        </p:nvSpPr>
        <p:spPr>
          <a:xfrm>
            <a:off x="1804088" y="3366840"/>
            <a:ext cx="792163" cy="1772221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glow rad="101600">
              <a:srgbClr val="F19F09">
                <a:alpha val="16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hu-HU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Lefelé nyíl 11"/>
          <p:cNvSpPr/>
          <p:nvPr/>
        </p:nvSpPr>
        <p:spPr>
          <a:xfrm>
            <a:off x="4076506" y="3922242"/>
            <a:ext cx="792163" cy="1216819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glow rad="101600">
              <a:srgbClr val="F19F09">
                <a:alpha val="16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hu-HU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Lefelé nyíl 12"/>
          <p:cNvSpPr/>
          <p:nvPr/>
        </p:nvSpPr>
        <p:spPr>
          <a:xfrm>
            <a:off x="6228110" y="3645023"/>
            <a:ext cx="792162" cy="1484189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glow rad="101600">
              <a:srgbClr val="F19F09">
                <a:alpha val="16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u-HU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Jobbra nyíl 13"/>
          <p:cNvSpPr/>
          <p:nvPr/>
        </p:nvSpPr>
        <p:spPr>
          <a:xfrm>
            <a:off x="971600" y="5469807"/>
            <a:ext cx="360040" cy="479473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glow rad="101600">
              <a:srgbClr val="F19F09">
                <a:alpha val="16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hu-HU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63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55776" y="0"/>
            <a:ext cx="6377940" cy="836712"/>
          </a:xfrm>
        </p:spPr>
        <p:txBody>
          <a:bodyPr/>
          <a:lstStyle/>
          <a:p>
            <a:r>
              <a:rPr lang="hu-HU" dirty="0" smtClean="0"/>
              <a:t>Duális képzés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94360" y="980728"/>
            <a:ext cx="7955280" cy="5282912"/>
          </a:xfrm>
        </p:spPr>
        <p:txBody>
          <a:bodyPr>
            <a:normAutofit/>
          </a:bodyPr>
          <a:lstStyle/>
          <a:p>
            <a:r>
              <a:rPr lang="hu-HU" sz="2800" dirty="0" smtClean="0"/>
              <a:t>A vállalat és a hallgató </a:t>
            </a:r>
            <a:r>
              <a:rPr lang="hu-HU" sz="2800" b="1" dirty="0" smtClean="0"/>
              <a:t>hallgatói munkaszerződést köt</a:t>
            </a:r>
            <a:r>
              <a:rPr lang="hu-HU" sz="2800" dirty="0" smtClean="0"/>
              <a:t>: </a:t>
            </a:r>
          </a:p>
          <a:p>
            <a:r>
              <a:rPr lang="hu-HU" sz="2800" b="1" dirty="0" smtClean="0"/>
              <a:t>a vállalat </a:t>
            </a:r>
            <a:r>
              <a:rPr lang="hu-HU" sz="2800" dirty="0" smtClean="0"/>
              <a:t>a képzés teljes idejére </a:t>
            </a:r>
            <a:r>
              <a:rPr lang="hu-HU" sz="2800" b="1" dirty="0" smtClean="0"/>
              <a:t>köteles díjazásban részesíteni a hallgatót</a:t>
            </a:r>
            <a:r>
              <a:rPr lang="hu-HU" sz="2800" dirty="0" smtClean="0"/>
              <a:t> (tehát mind a vállalati, mind az intézményi periódusok alatt).</a:t>
            </a:r>
          </a:p>
          <a:p>
            <a:r>
              <a:rPr lang="hu-HU" sz="2800" dirty="0" smtClean="0"/>
              <a:t> A díj mértéke legalább hetente a kötelező legkisebb munkabér – minimálbér – 15%-a.</a:t>
            </a:r>
          </a:p>
          <a:p>
            <a:r>
              <a:rPr lang="hu-HU" sz="2800" dirty="0" smtClean="0"/>
              <a:t>A duális képzésről a </a:t>
            </a:r>
            <a:r>
              <a:rPr lang="hu-HU" sz="2800" dirty="0" err="1" smtClean="0">
                <a:hlinkClick r:id="rId2"/>
              </a:rPr>
              <a:t>dualisdiploma.hu</a:t>
            </a:r>
            <a:r>
              <a:rPr lang="hu-HU" sz="2800" dirty="0" smtClean="0"/>
              <a:t> honlap ad részletes tájékoztatást.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156256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504" y="764372"/>
            <a:ext cx="8928992" cy="4176796"/>
          </a:xfrm>
        </p:spPr>
        <p:txBody>
          <a:bodyPr>
            <a:normAutofit/>
          </a:bodyPr>
          <a:lstStyle/>
          <a:p>
            <a:pPr algn="ctr"/>
            <a:r>
              <a:rPr lang="hu-HU" sz="4000" dirty="0" smtClean="0"/>
              <a:t>Osztatlan </a:t>
            </a:r>
            <a:r>
              <a:rPr lang="hu-HU" dirty="0"/>
              <a:t>képzésben</a:t>
            </a:r>
            <a:r>
              <a:rPr lang="hu-HU" sz="2000" dirty="0"/>
              <a:t>(nem a többciklusú bolognai </a:t>
            </a:r>
            <a:r>
              <a:rPr lang="hu-HU" sz="2000" dirty="0" smtClean="0"/>
              <a:t>rendszerben)</a:t>
            </a:r>
            <a:r>
              <a:rPr lang="hu-HU" dirty="0" smtClean="0"/>
              <a:t> </a:t>
            </a:r>
            <a:r>
              <a:rPr lang="hu-HU" sz="4000" dirty="0" smtClean="0"/>
              <a:t>indulnak a </a:t>
            </a:r>
            <a:br>
              <a:rPr lang="hu-HU" sz="4000" dirty="0" smtClean="0"/>
            </a:br>
            <a:r>
              <a:rPr lang="hu-HU" sz="4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jogász, orvos, gyógyszerész</a:t>
            </a:r>
            <a:r>
              <a:rPr lang="hu-HU" sz="4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, Tanár, </a:t>
            </a:r>
            <a:r>
              <a:rPr lang="hu-HU" sz="4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építész</a:t>
            </a:r>
            <a:br>
              <a:rPr lang="hu-HU" sz="4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hu-HU" sz="4000" dirty="0" smtClean="0"/>
              <a:t> szakok</a:t>
            </a:r>
            <a:endParaRPr lang="hu-HU" sz="4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71600" y="4941168"/>
            <a:ext cx="7379216" cy="1584176"/>
          </a:xfrm>
        </p:spPr>
        <p:txBody>
          <a:bodyPr/>
          <a:lstStyle/>
          <a:p>
            <a:r>
              <a:rPr lang="hu-HU" dirty="0" smtClean="0"/>
              <a:t>A </a:t>
            </a:r>
            <a:r>
              <a:rPr lang="hu-HU" dirty="0" smtClean="0"/>
              <a:t>képzési idő legalább tíz és legfeljebb tizenkét félév.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-289048" y="0"/>
            <a:ext cx="9433048" cy="1600200"/>
          </a:xfrm>
        </p:spPr>
        <p:txBody>
          <a:bodyPr>
            <a:normAutofit/>
          </a:bodyPr>
          <a:lstStyle/>
          <a:p>
            <a:r>
              <a:rPr lang="hu-HU" sz="3600" dirty="0" smtClean="0"/>
              <a:t>Mire figyeljünk a jelentkezéskor?</a:t>
            </a: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3034" y="1600201"/>
            <a:ext cx="8363272" cy="4925144"/>
          </a:xfrm>
        </p:spPr>
        <p:txBody>
          <a:bodyPr>
            <a:normAutofit fontScale="77500" lnSpcReduction="20000"/>
          </a:bodyPr>
          <a:lstStyle/>
          <a:p>
            <a:r>
              <a:rPr lang="hu-HU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Első helyen </a:t>
            </a:r>
            <a:r>
              <a:rPr lang="hu-HU" sz="2800" dirty="0" smtClean="0">
                <a:latin typeface="+mj-lt"/>
              </a:rPr>
              <a:t>mindenképp jelöljük meg, amelyik szakra a jelentkező menni </a:t>
            </a:r>
            <a:r>
              <a:rPr lang="hu-HU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szeretne</a:t>
            </a:r>
            <a:r>
              <a:rPr lang="hu-HU" sz="2800" dirty="0" smtClean="0">
                <a:latin typeface="+mj-lt"/>
              </a:rPr>
              <a:t>, de…</a:t>
            </a:r>
          </a:p>
          <a:p>
            <a:r>
              <a:rPr lang="hu-HU" sz="2800" dirty="0" smtClean="0">
                <a:latin typeface="+mj-lt"/>
              </a:rPr>
              <a:t>Jelöljünk meg olyan szakot is, amelyikre </a:t>
            </a:r>
            <a:r>
              <a:rPr lang="hu-HU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reálisan kiszámolva </a:t>
            </a:r>
            <a:r>
              <a:rPr lang="hu-HU" sz="2800" dirty="0" smtClean="0">
                <a:latin typeface="+mj-lt"/>
              </a:rPr>
              <a:t>a pontjait esetleg </a:t>
            </a:r>
            <a:r>
              <a:rPr lang="hu-HU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bekerülhetne</a:t>
            </a:r>
            <a:r>
              <a:rPr lang="hu-HU" sz="2800" dirty="0" smtClean="0">
                <a:latin typeface="+mj-lt"/>
              </a:rPr>
              <a:t>, és még </a:t>
            </a:r>
            <a:r>
              <a:rPr lang="hu-HU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kedvet</a:t>
            </a:r>
            <a:r>
              <a:rPr lang="hu-HU" sz="2800" dirty="0" smtClean="0">
                <a:latin typeface="+mj-lt"/>
              </a:rPr>
              <a:t> érez hozzá.</a:t>
            </a:r>
          </a:p>
          <a:p>
            <a:r>
              <a:rPr lang="hu-HU" sz="2800" dirty="0" smtClean="0">
                <a:latin typeface="+mj-lt"/>
              </a:rPr>
              <a:t>Gondoljuk át, hogy a </a:t>
            </a:r>
            <a:r>
              <a:rPr lang="hu-HU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munkaerőpiacon</a:t>
            </a:r>
            <a:r>
              <a:rPr lang="hu-HU" sz="2800" dirty="0" smtClean="0">
                <a:latin typeface="+mj-lt"/>
              </a:rPr>
              <a:t> el lehet-e helyezkedni az adott képzettséggel</a:t>
            </a:r>
            <a:r>
              <a:rPr lang="hu-HU" dirty="0" smtClean="0">
                <a:latin typeface="+mj-lt"/>
              </a:rPr>
              <a:t>.</a:t>
            </a:r>
          </a:p>
          <a:p>
            <a:r>
              <a:rPr lang="hu-HU" sz="3000" dirty="0" smtClean="0">
                <a:latin typeface="+mj-lt"/>
              </a:rPr>
              <a:t>Gondoljuk át, hogy a </a:t>
            </a:r>
            <a:r>
              <a:rPr lang="hu-HU" sz="3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költségtérítést meg tudnánk-e finanszírozni</a:t>
            </a:r>
            <a:r>
              <a:rPr lang="hu-HU" sz="3000" dirty="0" smtClean="0">
                <a:latin typeface="+mj-lt"/>
              </a:rPr>
              <a:t>, ha átkerül a tanuló, vagy eleve oda veszik fel.</a:t>
            </a:r>
          </a:p>
          <a:p>
            <a:r>
              <a:rPr lang="hu-HU" sz="3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Mindenképpen</a:t>
            </a:r>
            <a:r>
              <a:rPr lang="hu-HU" sz="3000" dirty="0" smtClean="0">
                <a:latin typeface="+mj-lt"/>
              </a:rPr>
              <a:t> jelöljünk </a:t>
            </a:r>
            <a:r>
              <a:rPr lang="hu-HU" sz="3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felsőoktatási szakképzést </a:t>
            </a:r>
            <a:r>
              <a:rPr lang="hu-HU" sz="3000" dirty="0" smtClean="0">
                <a:latin typeface="+mj-lt"/>
              </a:rPr>
              <a:t>utolsó helyen, hiszen onnan </a:t>
            </a:r>
            <a:r>
              <a:rPr lang="hu-HU" sz="3000" b="1" dirty="0" smtClean="0">
                <a:latin typeface="+mj-lt"/>
              </a:rPr>
              <a:t>átkerülhet alapképzésbe</a:t>
            </a:r>
            <a:r>
              <a:rPr lang="hu-HU" sz="3000" dirty="0" smtClean="0">
                <a:latin typeface="+mj-lt"/>
              </a:rPr>
              <a:t>.</a:t>
            </a:r>
          </a:p>
          <a:p>
            <a:r>
              <a:rPr lang="hu-HU" sz="3000" dirty="0" smtClean="0">
                <a:latin typeface="+mj-lt"/>
              </a:rPr>
              <a:t>Az érettségire és a felsőoktatásba jelentkezés </a:t>
            </a:r>
            <a:r>
              <a:rPr lang="hu-HU" sz="3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összehangolása</a:t>
            </a:r>
            <a:r>
              <a:rPr lang="hu-HU" sz="3000" dirty="0" smtClean="0">
                <a:latin typeface="+mj-lt"/>
              </a:rPr>
              <a:t>, különös tekintettel a vizsgatárgyakra.      ( tantárgyak és szintek kiválasztása)</a:t>
            </a:r>
          </a:p>
          <a:p>
            <a:r>
              <a:rPr lang="hu-HU" sz="3000" b="1" dirty="0" smtClean="0">
                <a:latin typeface="+mj-lt"/>
              </a:rPr>
              <a:t>A jelentkezési határidő: 2018. február 15.</a:t>
            </a:r>
            <a:endParaRPr lang="hu-HU" sz="30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95536" y="1052736"/>
            <a:ext cx="54726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2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  <a:cs typeface="Arial" charset="0"/>
              </a:rPr>
              <a:t>HASZNOS LINKEK</a:t>
            </a:r>
            <a:endParaRPr lang="hu-HU" sz="3200" dirty="0">
              <a:solidFill>
                <a:schemeClr val="accent2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395536" y="1772816"/>
            <a:ext cx="849694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79646"/>
              </a:buClr>
            </a:pPr>
            <a:r>
              <a:rPr lang="hu-HU" sz="28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Minden</a:t>
            </a:r>
            <a:r>
              <a:rPr lang="hu-HU" sz="2800" dirty="0">
                <a:solidFill>
                  <a:srgbClr val="000000"/>
                </a:solidFill>
                <a:latin typeface="Arial" charset="0"/>
                <a:cs typeface="Arial" charset="0"/>
              </a:rPr>
              <a:t>, ami felsőoktatás: szakleírások, felvételi fórumok, rangsorok, felvételi segítség</a:t>
            </a:r>
            <a:br>
              <a:rPr lang="hu-HU" sz="2800" dirty="0">
                <a:solidFill>
                  <a:srgbClr val="000000"/>
                </a:solidFill>
                <a:latin typeface="Arial" charset="0"/>
                <a:cs typeface="Arial" charset="0"/>
              </a:rPr>
            </a:br>
            <a:r>
              <a:rPr lang="hu-HU" sz="2800" dirty="0">
                <a:solidFill>
                  <a:srgbClr val="000000"/>
                </a:solidFill>
                <a:latin typeface="Arial" charset="0"/>
                <a:cs typeface="Arial" charset="0"/>
                <a:hlinkClick r:id="rId2"/>
              </a:rPr>
              <a:t>www.felvi.hu</a:t>
            </a:r>
            <a:endParaRPr lang="hu-HU" sz="28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buClr>
                <a:srgbClr val="F79646"/>
              </a:buClr>
              <a:buFont typeface="Arial" charset="0"/>
              <a:buChar char="#"/>
            </a:pPr>
            <a:endParaRPr lang="hu-HU" sz="28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buClr>
                <a:srgbClr val="F79646"/>
              </a:buClr>
            </a:pPr>
            <a:r>
              <a:rPr lang="hu-HU" sz="2800" dirty="0">
                <a:solidFill>
                  <a:srgbClr val="000000"/>
                </a:solidFill>
                <a:latin typeface="Arial" charset="0"/>
                <a:cs typeface="Arial" charset="0"/>
              </a:rPr>
              <a:t>Felvételi információs szolgálat, hírek és felkészítés</a:t>
            </a:r>
            <a:br>
              <a:rPr lang="hu-HU" sz="2800" dirty="0">
                <a:solidFill>
                  <a:srgbClr val="000000"/>
                </a:solidFill>
                <a:latin typeface="Arial" charset="0"/>
                <a:cs typeface="Arial" charset="0"/>
              </a:rPr>
            </a:br>
            <a:r>
              <a:rPr lang="hu-HU" sz="2800" dirty="0">
                <a:solidFill>
                  <a:srgbClr val="000000"/>
                </a:solidFill>
                <a:latin typeface="Arial" charset="0"/>
                <a:cs typeface="Arial" charset="0"/>
                <a:hlinkClick r:id="rId3"/>
              </a:rPr>
              <a:t>www.fisz.hu</a:t>
            </a:r>
            <a:endParaRPr lang="hu-HU" sz="28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buClr>
                <a:srgbClr val="F79646"/>
              </a:buClr>
              <a:buFont typeface="Arial" charset="0"/>
              <a:buChar char="#"/>
            </a:pPr>
            <a:endParaRPr lang="hu-HU" sz="28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buClr>
                <a:srgbClr val="F79646"/>
              </a:buClr>
            </a:pPr>
            <a:r>
              <a:rPr lang="hu-HU" sz="2800" dirty="0">
                <a:solidFill>
                  <a:srgbClr val="000000"/>
                </a:solidFill>
                <a:latin typeface="Arial" charset="0"/>
                <a:cs typeface="Arial" charset="0"/>
              </a:rPr>
              <a:t>Letölthető segítség: tippek, trükkök és tanácsok </a:t>
            </a:r>
            <a:r>
              <a:rPr lang="hu-HU" sz="2800" dirty="0" err="1">
                <a:solidFill>
                  <a:srgbClr val="000000"/>
                </a:solidFill>
                <a:latin typeface="Arial" charset="0"/>
                <a:cs typeface="Arial" charset="0"/>
              </a:rPr>
              <a:t>felvételizni</a:t>
            </a:r>
            <a:r>
              <a:rPr lang="hu-HU" sz="2800" dirty="0">
                <a:solidFill>
                  <a:srgbClr val="000000"/>
                </a:solidFill>
                <a:latin typeface="Arial" charset="0"/>
                <a:cs typeface="Arial" charset="0"/>
              </a:rPr>
              <a:t> készülőknek</a:t>
            </a:r>
          </a:p>
          <a:p>
            <a:r>
              <a:rPr lang="en-US" sz="2800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charset="0"/>
                <a:cs typeface="Arial" charset="0"/>
              </a:rPr>
              <a:t>http</a:t>
            </a:r>
            <a:r>
              <a:rPr lang="en-US" sz="2800" u="sng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charset="0"/>
                <a:cs typeface="Arial" charset="0"/>
              </a:rPr>
              <a:t>://www.metropolitan.hu/felvetelirol-roviden</a:t>
            </a:r>
            <a:endParaRPr lang="hu-HU" sz="2800" dirty="0">
              <a:solidFill>
                <a:schemeClr val="accent2">
                  <a:lumMod val="60000"/>
                  <a:lumOff val="40000"/>
                </a:schemeClr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70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1484784"/>
            <a:ext cx="7772400" cy="2520279"/>
          </a:xfrm>
        </p:spPr>
        <p:txBody>
          <a:bodyPr>
            <a:normAutofit/>
          </a:bodyPr>
          <a:lstStyle/>
          <a:p>
            <a:pPr algn="ctr"/>
            <a:r>
              <a:rPr lang="hu-HU" sz="4900" b="1" dirty="0" smtClean="0">
                <a:solidFill>
                  <a:srgbClr val="7030A0"/>
                </a:solidFill>
              </a:rPr>
              <a:t>Sok sikert </a:t>
            </a:r>
            <a:r>
              <a:rPr lang="hu-HU" sz="4900" b="1" dirty="0">
                <a:solidFill>
                  <a:srgbClr val="7030A0"/>
                </a:solidFill>
              </a:rPr>
              <a:t>kívánunk az</a:t>
            </a:r>
            <a:br>
              <a:rPr lang="hu-HU" sz="4900" b="1" dirty="0">
                <a:solidFill>
                  <a:srgbClr val="7030A0"/>
                </a:solidFill>
              </a:rPr>
            </a:br>
            <a:r>
              <a:rPr lang="hu-HU" sz="4900" b="1" dirty="0" smtClean="0">
                <a:solidFill>
                  <a:srgbClr val="7030A0"/>
                </a:solidFill>
              </a:rPr>
              <a:t>érettségihez és a</a:t>
            </a:r>
            <a:br>
              <a:rPr lang="hu-HU" sz="4900" b="1" dirty="0" smtClean="0">
                <a:solidFill>
                  <a:srgbClr val="7030A0"/>
                </a:solidFill>
              </a:rPr>
            </a:br>
            <a:r>
              <a:rPr lang="hu-HU" sz="4900" b="1" dirty="0" smtClean="0">
                <a:solidFill>
                  <a:srgbClr val="7030A0"/>
                </a:solidFill>
              </a:rPr>
              <a:t> felvételihez!</a:t>
            </a:r>
            <a:endParaRPr lang="hu-HU" sz="4900" b="1" dirty="0">
              <a:solidFill>
                <a:srgbClr val="7030A0"/>
              </a:solidFill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4437112"/>
            <a:ext cx="6400800" cy="1201688"/>
          </a:xfrm>
        </p:spPr>
        <p:txBody>
          <a:bodyPr>
            <a:normAutofit/>
          </a:bodyPr>
          <a:lstStyle/>
          <a:p>
            <a:pPr algn="ctr"/>
            <a:r>
              <a:rPr lang="hu-HU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Köszönöm figyelmüket!</a:t>
            </a:r>
            <a:endParaRPr lang="hu-HU" sz="36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764373"/>
            <a:ext cx="8010088" cy="1293028"/>
          </a:xfrm>
        </p:spPr>
        <p:txBody>
          <a:bodyPr/>
          <a:lstStyle/>
          <a:p>
            <a:pPr algn="ctr"/>
            <a:r>
              <a:rPr lang="hu-H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Mi az alapképzés?</a:t>
            </a:r>
            <a:br>
              <a:rPr lang="hu-H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hu-HU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Alapképzés: BA/</a:t>
            </a:r>
            <a:r>
              <a:rPr lang="hu-H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BS</a:t>
            </a:r>
            <a:r>
              <a:rPr lang="hu-HU" sz="14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</a:t>
            </a:r>
            <a:endParaRPr lang="hu-HU" sz="1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395536" y="2551837"/>
            <a:ext cx="80648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hu-HU" dirty="0">
                <a:solidFill>
                  <a:srgbClr val="000000"/>
                </a:solidFill>
                <a:latin typeface="Arial"/>
                <a:cs typeface="Arial"/>
              </a:rPr>
              <a:t>Az első diplomát adó felsőfokú képzési szint az érettségi </a:t>
            </a:r>
            <a:r>
              <a:rPr lang="hu-HU" dirty="0">
                <a:latin typeface="Arial"/>
                <a:cs typeface="Arial"/>
              </a:rPr>
              <a:t>után</a:t>
            </a:r>
            <a:r>
              <a:rPr lang="hu-HU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az alapképzés. </a:t>
            </a:r>
            <a:r>
              <a:rPr lang="hu-HU" dirty="0">
                <a:solidFill>
                  <a:srgbClr val="000000"/>
                </a:solidFill>
                <a:latin typeface="Arial"/>
                <a:cs typeface="Arial"/>
              </a:rPr>
              <a:t>Elvégzésével szakképzettséget (diploma) szerezhetsz, és utána mesterképzésen is tanulhatsz tovább.</a:t>
            </a:r>
            <a:endParaRPr lang="hu-HU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401691" y="3645024"/>
            <a:ext cx="83529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hu-HU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Akkor ajánljuk, ha: </a:t>
            </a:r>
          </a:p>
          <a:p>
            <a:pPr lvl="2">
              <a:buClr>
                <a:srgbClr val="F79646"/>
              </a:buClr>
            </a:pPr>
            <a:r>
              <a:rPr lang="hu-HU" dirty="0" smtClean="0">
                <a:latin typeface="Arial"/>
                <a:cs typeface="Arial"/>
              </a:rPr>
              <a:t> - diplomát </a:t>
            </a:r>
            <a:r>
              <a:rPr lang="hu-HU" dirty="0">
                <a:latin typeface="Arial"/>
                <a:cs typeface="Arial"/>
              </a:rPr>
              <a:t>szeretnél.</a:t>
            </a:r>
          </a:p>
          <a:p>
            <a:pPr lvl="2">
              <a:buClr>
                <a:srgbClr val="F79646"/>
              </a:buClr>
            </a:pPr>
            <a:r>
              <a:rPr lang="hu-HU" dirty="0" smtClean="0">
                <a:solidFill>
                  <a:srgbClr val="000000"/>
                </a:solidFill>
                <a:latin typeface="Arial"/>
                <a:cs typeface="Arial"/>
              </a:rPr>
              <a:t> - diploma </a:t>
            </a:r>
            <a:r>
              <a:rPr lang="hu-HU" dirty="0">
                <a:solidFill>
                  <a:srgbClr val="000000"/>
                </a:solidFill>
                <a:latin typeface="Arial"/>
                <a:cs typeface="Arial"/>
              </a:rPr>
              <a:t>után mesterszakon (egyetemi szinten) tanulnál tovább.</a:t>
            </a:r>
          </a:p>
          <a:p>
            <a:pPr lvl="2">
              <a:buClr>
                <a:srgbClr val="F79646"/>
              </a:buClr>
            </a:pPr>
            <a:r>
              <a:rPr lang="hu-HU" dirty="0" smtClean="0">
                <a:solidFill>
                  <a:srgbClr val="000000"/>
                </a:solidFill>
                <a:latin typeface="Arial"/>
                <a:cs typeface="Arial"/>
              </a:rPr>
              <a:t> - diploma </a:t>
            </a:r>
            <a:r>
              <a:rPr lang="hu-HU" dirty="0">
                <a:solidFill>
                  <a:srgbClr val="000000"/>
                </a:solidFill>
                <a:latin typeface="Arial"/>
                <a:cs typeface="Arial"/>
              </a:rPr>
              <a:t>után szakirányú továbbképzésre szeretnél jelentkezni.</a:t>
            </a:r>
          </a:p>
          <a:p>
            <a:pPr lvl="2">
              <a:buClr>
                <a:srgbClr val="F79646"/>
              </a:buClr>
            </a:pPr>
            <a:r>
              <a:rPr lang="hu-HU" dirty="0" smtClean="0">
                <a:solidFill>
                  <a:srgbClr val="000000"/>
                </a:solidFill>
                <a:latin typeface="Arial"/>
                <a:cs typeface="Arial"/>
              </a:rPr>
              <a:t> - olyan </a:t>
            </a:r>
            <a:r>
              <a:rPr lang="hu-HU" dirty="0">
                <a:solidFill>
                  <a:srgbClr val="000000"/>
                </a:solidFill>
                <a:latin typeface="Arial"/>
                <a:cs typeface="Arial"/>
              </a:rPr>
              <a:t>végzettséget szeretnél, amivel egy adott </a:t>
            </a:r>
            <a:r>
              <a:rPr lang="hu-HU" dirty="0" smtClean="0">
                <a:solidFill>
                  <a:srgbClr val="000000"/>
                </a:solidFill>
                <a:latin typeface="Arial"/>
                <a:cs typeface="Arial"/>
              </a:rPr>
              <a:t>szakterületen</a:t>
            </a:r>
            <a:br>
              <a:rPr lang="hu-HU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hu-HU" dirty="0" smtClean="0">
                <a:solidFill>
                  <a:srgbClr val="000000"/>
                </a:solidFill>
                <a:latin typeface="Arial"/>
                <a:cs typeface="Arial"/>
              </a:rPr>
              <a:t>   különösen </a:t>
            </a:r>
            <a:r>
              <a:rPr lang="hu-HU" dirty="0">
                <a:solidFill>
                  <a:srgbClr val="000000"/>
                </a:solidFill>
                <a:latin typeface="Arial"/>
                <a:cs typeface="Arial"/>
              </a:rPr>
              <a:t>jártas leszel, így magasabb pozícióban helyezkedhetsz </a:t>
            </a:r>
            <a:r>
              <a:rPr lang="hu-HU" dirty="0" smtClean="0">
                <a:solidFill>
                  <a:srgbClr val="000000"/>
                </a:solidFill>
                <a:latin typeface="Arial"/>
                <a:cs typeface="Arial"/>
              </a:rPr>
              <a:t>el</a:t>
            </a:r>
            <a:br>
              <a:rPr lang="hu-HU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hu-HU" dirty="0" smtClean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hu-HU" dirty="0">
                <a:solidFill>
                  <a:srgbClr val="000000"/>
                </a:solidFill>
                <a:latin typeface="Arial"/>
                <a:cs typeface="Arial"/>
              </a:rPr>
              <a:t>a képzés után.</a:t>
            </a:r>
            <a:br>
              <a:rPr lang="hu-HU" dirty="0">
                <a:solidFill>
                  <a:srgbClr val="000000"/>
                </a:solidFill>
                <a:latin typeface="Arial"/>
                <a:cs typeface="Arial"/>
              </a:rPr>
            </a:br>
            <a:endParaRPr lang="hu-HU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6804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995" y="879336"/>
            <a:ext cx="8528743" cy="1293028"/>
          </a:xfrm>
        </p:spPr>
        <p:txBody>
          <a:bodyPr/>
          <a:lstStyle/>
          <a:p>
            <a:pPr algn="ctr"/>
            <a:r>
              <a:rPr lang="hu-H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Mi a felsőoktatási szakképzés? (</a:t>
            </a:r>
            <a:r>
              <a:rPr lang="hu-HU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foksz</a:t>
            </a:r>
            <a:r>
              <a:rPr lang="hu-H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)</a:t>
            </a:r>
            <a:endParaRPr lang="hu-H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artalom helye 2"/>
          <p:cNvSpPr txBox="1">
            <a:spLocks/>
          </p:cNvSpPr>
          <p:nvPr/>
        </p:nvSpPr>
        <p:spPr bwMode="auto">
          <a:xfrm>
            <a:off x="0" y="2348880"/>
            <a:ext cx="5796136" cy="64807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bg1"/>
                </a:solidFill>
                <a:latin typeface="+mn-lt"/>
                <a:ea typeface="MS PGothic" charset="0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bg1"/>
                </a:solidFill>
                <a:latin typeface="+mn-lt"/>
                <a:ea typeface="MS PGothic" charset="0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bg1"/>
                </a:solidFill>
                <a:latin typeface="+mn-lt"/>
                <a:ea typeface="MS PGothic" charset="0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bg1"/>
                </a:solidFill>
                <a:latin typeface="+mn-lt"/>
                <a:ea typeface="MS PGothic" charset="0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bg1"/>
                </a:solidFill>
                <a:latin typeface="+mn-lt"/>
                <a:ea typeface="MS PGothic" charset="0"/>
                <a:cs typeface="MS PGothic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eaLnBrk="1" hangingPunct="1">
              <a:lnSpc>
                <a:spcPct val="90000"/>
              </a:lnSpc>
              <a:buClr>
                <a:srgbClr val="F79646"/>
              </a:buClr>
              <a:buFont typeface="Arial" charset="0"/>
              <a:buNone/>
            </a:pPr>
            <a:r>
              <a:rPr lang="hu-HU" sz="17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Rövidebb képzési idő alatt felsőfokú szakképesítés!             </a:t>
            </a:r>
          </a:p>
          <a:p>
            <a:pPr marL="457200" lvl="1" indent="0" eaLnBrk="1" hangingPunct="1">
              <a:lnSpc>
                <a:spcPct val="90000"/>
              </a:lnSpc>
              <a:buClr>
                <a:srgbClr val="F79646"/>
              </a:buClr>
              <a:buFont typeface="Arial" charset="0"/>
              <a:buNone/>
            </a:pPr>
            <a:r>
              <a:rPr lang="hu-HU" sz="17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2 év alatt oklevél és szakma!</a:t>
            </a:r>
          </a:p>
        </p:txBody>
      </p:sp>
      <p:sp>
        <p:nvSpPr>
          <p:cNvPr id="4" name="Téglalap 3"/>
          <p:cNvSpPr/>
          <p:nvPr/>
        </p:nvSpPr>
        <p:spPr>
          <a:xfrm>
            <a:off x="20897" y="2996952"/>
            <a:ext cx="8712968" cy="12280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90000"/>
              </a:lnSpc>
              <a:buClr>
                <a:srgbClr val="F79646"/>
              </a:buClr>
            </a:pPr>
            <a:r>
              <a:rPr lang="hu-HU" sz="1700" dirty="0">
                <a:latin typeface="Arial" charset="0"/>
                <a:cs typeface="Arial" charset="0"/>
              </a:rPr>
              <a:t>A felsőoktatási szakképzés során a hallgatók elsajátítják az adott szakterület legfontosabb elméleti és gyakorlati tudnivalóit. A megszerezhető felsőfokú szakképesítés azonnali elhelyezkedést biztosíthat diplomás állások esetén is. Alapszakon való továbbtanulás esetén pedig jelentős többletpontot és kreditet ér.</a:t>
            </a:r>
          </a:p>
          <a:p>
            <a:pPr lvl="1">
              <a:lnSpc>
                <a:spcPct val="90000"/>
              </a:lnSpc>
              <a:buClr>
                <a:srgbClr val="F79646"/>
              </a:buClr>
            </a:pPr>
            <a:endParaRPr lang="hu-HU" sz="1400" dirty="0">
              <a:latin typeface="Arial" charset="0"/>
              <a:cs typeface="Arial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53999" y="4581128"/>
            <a:ext cx="8575250" cy="169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90000"/>
              </a:lnSpc>
              <a:buClr>
                <a:srgbClr val="F79646"/>
              </a:buClr>
            </a:pPr>
            <a:r>
              <a:rPr lang="hu-HU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charset="0"/>
                <a:cs typeface="Arial" charset="0"/>
              </a:rPr>
              <a:t>Akkor ajánljuk, ha: </a:t>
            </a:r>
          </a:p>
          <a:p>
            <a:pPr lvl="1">
              <a:lnSpc>
                <a:spcPct val="90000"/>
              </a:lnSpc>
              <a:buClr>
                <a:srgbClr val="F79646"/>
              </a:buClr>
            </a:pPr>
            <a:r>
              <a:rPr lang="hu-HU" sz="1400" dirty="0" smtClean="0">
                <a:latin typeface="Arial" charset="0"/>
                <a:cs typeface="Arial" charset="0"/>
              </a:rPr>
              <a:t> - szeretnél </a:t>
            </a:r>
            <a:r>
              <a:rPr lang="hu-HU" sz="1400" dirty="0">
                <a:latin typeface="Arial" charset="0"/>
                <a:cs typeface="Arial" charset="0"/>
              </a:rPr>
              <a:t>két év alatt szakmát tanulni, és egy gyorsan elsajátítható felsőfokú </a:t>
            </a:r>
            <a:r>
              <a:rPr lang="hu-HU" sz="1400" dirty="0" smtClean="0">
                <a:latin typeface="Arial" charset="0"/>
                <a:cs typeface="Arial" charset="0"/>
              </a:rPr>
              <a:t>végzettséget</a:t>
            </a:r>
            <a:br>
              <a:rPr lang="hu-HU" sz="1400" dirty="0" smtClean="0">
                <a:latin typeface="Arial" charset="0"/>
                <a:cs typeface="Arial" charset="0"/>
              </a:rPr>
            </a:br>
            <a:r>
              <a:rPr lang="hu-HU" sz="1400" dirty="0" smtClean="0">
                <a:latin typeface="Arial" charset="0"/>
                <a:cs typeface="Arial" charset="0"/>
              </a:rPr>
              <a:t>   szerezni</a:t>
            </a:r>
            <a:r>
              <a:rPr lang="hu-HU" sz="1400" dirty="0">
                <a:latin typeface="Arial" charset="0"/>
                <a:cs typeface="Arial" charset="0"/>
              </a:rPr>
              <a:t>.</a:t>
            </a:r>
          </a:p>
          <a:p>
            <a:pPr lvl="1">
              <a:lnSpc>
                <a:spcPct val="90000"/>
              </a:lnSpc>
              <a:buClr>
                <a:srgbClr val="F79646"/>
              </a:buClr>
            </a:pPr>
            <a:r>
              <a:rPr lang="hu-HU" sz="1400" dirty="0" smtClean="0">
                <a:latin typeface="Arial" charset="0"/>
                <a:cs typeface="Arial" charset="0"/>
              </a:rPr>
              <a:t> - gyorsan </a:t>
            </a:r>
            <a:r>
              <a:rPr lang="hu-HU" sz="1400" dirty="0">
                <a:latin typeface="Arial" charset="0"/>
                <a:cs typeface="Arial" charset="0"/>
              </a:rPr>
              <a:t>használható tudást szereznél a kiválasztott munkaterületen.</a:t>
            </a:r>
          </a:p>
          <a:p>
            <a:pPr lvl="1">
              <a:lnSpc>
                <a:spcPct val="90000"/>
              </a:lnSpc>
              <a:buClr>
                <a:srgbClr val="F79646"/>
              </a:buClr>
            </a:pPr>
            <a:r>
              <a:rPr lang="hu-HU" sz="1400" dirty="0" smtClean="0">
                <a:latin typeface="Arial" charset="0"/>
                <a:cs typeface="Arial" charset="0"/>
              </a:rPr>
              <a:t> - szeretnél </a:t>
            </a:r>
            <a:r>
              <a:rPr lang="hu-HU" sz="1400" dirty="0">
                <a:latin typeface="Arial" charset="0"/>
                <a:cs typeface="Arial" charset="0"/>
              </a:rPr>
              <a:t>olyan képzésben részt venni, mely hallgatói jogviszonnyal jár, illetve </a:t>
            </a:r>
            <a:r>
              <a:rPr lang="hu-HU" sz="1400" dirty="0" smtClean="0">
                <a:latin typeface="Arial" charset="0"/>
                <a:cs typeface="Arial" charset="0"/>
              </a:rPr>
              <a:t>emellett</a:t>
            </a:r>
            <a:br>
              <a:rPr lang="hu-HU" sz="1400" dirty="0" smtClean="0">
                <a:latin typeface="Arial" charset="0"/>
                <a:cs typeface="Arial" charset="0"/>
              </a:rPr>
            </a:br>
            <a:r>
              <a:rPr lang="hu-HU" sz="1400" dirty="0" smtClean="0">
                <a:latin typeface="Arial" charset="0"/>
                <a:cs typeface="Arial" charset="0"/>
              </a:rPr>
              <a:t>   </a:t>
            </a:r>
            <a:r>
              <a:rPr lang="hu-HU" sz="1400" dirty="0">
                <a:latin typeface="Arial" charset="0"/>
                <a:cs typeface="Arial" charset="0"/>
              </a:rPr>
              <a:t>diákigazolvány és más juttatások is </a:t>
            </a:r>
            <a:r>
              <a:rPr lang="hu-HU" sz="1400" dirty="0" err="1">
                <a:latin typeface="Arial" charset="0"/>
                <a:cs typeface="Arial" charset="0"/>
              </a:rPr>
              <a:t>igényelhetőek</a:t>
            </a:r>
            <a:r>
              <a:rPr lang="hu-HU" sz="1400" dirty="0">
                <a:latin typeface="Arial" charset="0"/>
                <a:cs typeface="Arial" charset="0"/>
              </a:rPr>
              <a:t>.</a:t>
            </a:r>
          </a:p>
          <a:p>
            <a:pPr lvl="1">
              <a:lnSpc>
                <a:spcPct val="90000"/>
              </a:lnSpc>
              <a:buClr>
                <a:srgbClr val="F79646"/>
              </a:buClr>
            </a:pPr>
            <a:r>
              <a:rPr lang="hu-HU" sz="1400" dirty="0" smtClean="0">
                <a:latin typeface="Arial" charset="0"/>
                <a:cs typeface="Arial" charset="0"/>
              </a:rPr>
              <a:t> - nem </a:t>
            </a:r>
            <a:r>
              <a:rPr lang="hu-HU" sz="1400" dirty="0">
                <a:latin typeface="Arial" charset="0"/>
                <a:cs typeface="Arial" charset="0"/>
              </a:rPr>
              <a:t>vettek fel főiskolára vagy egyetemre, de mégis szeretnél felsőoktatásban tanulni.</a:t>
            </a:r>
            <a:r>
              <a:rPr lang="hu-HU" sz="1400" dirty="0">
                <a:latin typeface="Calibri" charset="0"/>
              </a:rPr>
              <a:t/>
            </a:r>
            <a:br>
              <a:rPr lang="hu-HU" sz="1400" dirty="0">
                <a:latin typeface="Calibri" charset="0"/>
              </a:rPr>
            </a:br>
            <a:endParaRPr lang="hu-HU" sz="14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14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395536" y="764373"/>
            <a:ext cx="8154104" cy="1293028"/>
          </a:xfrm>
        </p:spPr>
        <p:txBody>
          <a:bodyPr>
            <a:normAutofit/>
          </a:bodyPr>
          <a:lstStyle/>
          <a:p>
            <a:pPr algn="ctr"/>
            <a:r>
              <a:rPr lang="hu-H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Mi az </a:t>
            </a:r>
            <a:r>
              <a:rPr lang="hu-HU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okj</a:t>
            </a:r>
            <a:r>
              <a:rPr lang="hu-H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-s szakképzés?</a:t>
            </a:r>
            <a:br>
              <a:rPr lang="hu-H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hu-HU" sz="22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Okj</a:t>
            </a:r>
            <a:r>
              <a:rPr lang="hu-HU" sz="2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(?) = országos képzési jegyzék</a:t>
            </a:r>
            <a:endParaRPr lang="hu-HU" sz="22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369704" y="2348880"/>
            <a:ext cx="8496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>
                <a:latin typeface="Arial" charset="0"/>
                <a:cs typeface="Arial" charset="0"/>
              </a:rPr>
              <a:t>Az OKJ-s szakképzés olyan képzési forma, amely az érettségire épül, és egy adott szakmát sajátíthatsz el a keretein belül. Két éves képzés, mely elsősorban szakmai ismeretek és készségek átadására koncentrál.</a:t>
            </a:r>
          </a:p>
        </p:txBody>
      </p:sp>
      <p:sp>
        <p:nvSpPr>
          <p:cNvPr id="7" name="Téglalap 6"/>
          <p:cNvSpPr/>
          <p:nvPr/>
        </p:nvSpPr>
        <p:spPr>
          <a:xfrm>
            <a:off x="441712" y="3717032"/>
            <a:ext cx="835292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charset="0"/>
                <a:cs typeface="Arial" charset="0"/>
              </a:rPr>
              <a:t>Akkor ajánljuk, ha: </a:t>
            </a:r>
          </a:p>
          <a:p>
            <a:pPr marL="1165225" lvl="1">
              <a:buClr>
                <a:srgbClr val="F79646"/>
              </a:buClr>
            </a:pPr>
            <a:r>
              <a:rPr lang="hu-HU" sz="1600" dirty="0" smtClean="0">
                <a:latin typeface="Arial" charset="0"/>
                <a:cs typeface="Arial" charset="0"/>
              </a:rPr>
              <a:t> - szeretnél </a:t>
            </a:r>
            <a:r>
              <a:rPr lang="hu-HU" sz="1600" dirty="0">
                <a:latin typeface="Arial" charset="0"/>
                <a:cs typeface="Arial" charset="0"/>
              </a:rPr>
              <a:t>egy vagy két év alatt szakmát tanulni.</a:t>
            </a:r>
          </a:p>
          <a:p>
            <a:pPr marL="1165225" lvl="1">
              <a:buClr>
                <a:srgbClr val="F79646"/>
              </a:buClr>
            </a:pPr>
            <a:r>
              <a:rPr lang="hu-HU" sz="1600" dirty="0" smtClean="0">
                <a:latin typeface="Arial" charset="0"/>
                <a:cs typeface="Arial" charset="0"/>
              </a:rPr>
              <a:t> - gyorsan </a:t>
            </a:r>
            <a:r>
              <a:rPr lang="hu-HU" sz="1600" dirty="0">
                <a:latin typeface="Arial" charset="0"/>
                <a:cs typeface="Arial" charset="0"/>
              </a:rPr>
              <a:t>használható tudást szereznél a kiválasztott munkaterületen.</a:t>
            </a:r>
          </a:p>
          <a:p>
            <a:pPr marL="1165225" lvl="1">
              <a:buClr>
                <a:srgbClr val="F79646"/>
              </a:buClr>
            </a:pPr>
            <a:r>
              <a:rPr lang="hu-HU" sz="1600" dirty="0" smtClean="0">
                <a:latin typeface="Arial" charset="0"/>
                <a:cs typeface="Arial" charset="0"/>
              </a:rPr>
              <a:t> - államilag </a:t>
            </a:r>
            <a:r>
              <a:rPr lang="hu-HU" sz="1600" dirty="0">
                <a:latin typeface="Arial" charset="0"/>
                <a:cs typeface="Arial" charset="0"/>
              </a:rPr>
              <a:t>elismert szakképesítést szereznél az érettségi után.</a:t>
            </a:r>
          </a:p>
          <a:p>
            <a:pPr marL="1165225" lvl="1">
              <a:buClr>
                <a:srgbClr val="F79646"/>
              </a:buClr>
            </a:pPr>
            <a:r>
              <a:rPr lang="hu-HU" sz="1600" dirty="0" smtClean="0">
                <a:latin typeface="Arial" charset="0"/>
                <a:cs typeface="Arial" charset="0"/>
              </a:rPr>
              <a:t> - olyan </a:t>
            </a:r>
            <a:r>
              <a:rPr lang="hu-HU" sz="1600" dirty="0">
                <a:latin typeface="Arial" charset="0"/>
                <a:cs typeface="Arial" charset="0"/>
              </a:rPr>
              <a:t>képzésben szeretnél részt venni, melynek elvégzése után </a:t>
            </a:r>
            <a:r>
              <a:rPr lang="hu-HU" sz="1600" dirty="0" smtClean="0">
                <a:latin typeface="Arial" charset="0"/>
                <a:cs typeface="Arial" charset="0"/>
              </a:rPr>
              <a:t>nagyobb</a:t>
            </a:r>
            <a:br>
              <a:rPr lang="hu-HU" sz="1600" dirty="0" smtClean="0">
                <a:latin typeface="Arial" charset="0"/>
                <a:cs typeface="Arial" charset="0"/>
              </a:rPr>
            </a:br>
            <a:r>
              <a:rPr lang="hu-HU" sz="1600" dirty="0" smtClean="0">
                <a:latin typeface="Arial" charset="0"/>
                <a:cs typeface="Arial" charset="0"/>
              </a:rPr>
              <a:t>   eséllyel </a:t>
            </a:r>
            <a:r>
              <a:rPr lang="hu-HU" sz="1600" dirty="0">
                <a:latin typeface="Arial" charset="0"/>
                <a:cs typeface="Arial" charset="0"/>
              </a:rPr>
              <a:t>kerülhetsz be felsőoktatásba.</a:t>
            </a:r>
            <a:endParaRPr lang="hu-HU" sz="16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847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20688"/>
            <a:ext cx="8748464" cy="6028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11960" y="1052735"/>
            <a:ext cx="4337680" cy="1004665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95936" y="2636912"/>
            <a:ext cx="4553704" cy="3626728"/>
          </a:xfrm>
        </p:spPr>
        <p:txBody>
          <a:bodyPr/>
          <a:lstStyle/>
          <a:p>
            <a:endParaRPr lang="hu-HU"/>
          </a:p>
        </p:txBody>
      </p:sp>
      <p:pic>
        <p:nvPicPr>
          <p:cNvPr id="4" name="Picture 2" descr="https://www.felvi.hu/pub_bin/dload/FFT_2018A/menetrend_18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16632"/>
            <a:ext cx="5964644" cy="64807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xtLst/>
        </p:spPr>
      </p:pic>
      <p:sp>
        <p:nvSpPr>
          <p:cNvPr id="5" name="Szövegdoboz 4"/>
          <p:cNvSpPr txBox="1"/>
          <p:nvPr/>
        </p:nvSpPr>
        <p:spPr>
          <a:xfrm>
            <a:off x="467544" y="1421532"/>
            <a:ext cx="492443" cy="482453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>
                <a:lumMod val="75000"/>
                <a:lumOff val="25000"/>
              </a:schemeClr>
            </a:solidFill>
            <a:prstDash val="dot"/>
          </a:ln>
        </p:spPr>
        <p:txBody>
          <a:bodyPr vert="vert270" wrap="square">
            <a:spAutoFit/>
          </a:bodyPr>
          <a:lstStyle/>
          <a:p>
            <a:pPr algn="ctr" eaLnBrk="1" hangingPunct="1">
              <a:defRPr/>
            </a:pPr>
            <a:r>
              <a:rPr lang="hu-HU" sz="2000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Fontosabb határidők a jelentkezés során:</a:t>
            </a:r>
            <a:endParaRPr lang="hu-HU" sz="2000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9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denzcsík">
  <a:themeElements>
    <a:clrScheme name="Kondenzcsík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Kondenzcsík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denzcsík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TM04033937[[fn=Kondenzcsík]]</Template>
  <TotalTime>1143</TotalTime>
  <Words>2761</Words>
  <Application>Microsoft Office PowerPoint</Application>
  <PresentationFormat>Diavetítés a képernyőre (4:3 oldalarány)</PresentationFormat>
  <Paragraphs>344</Paragraphs>
  <Slides>44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12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44</vt:i4>
      </vt:variant>
    </vt:vector>
  </HeadingPairs>
  <TitlesOfParts>
    <vt:vector size="57" baseType="lpstr">
      <vt:lpstr>MS PGothic</vt:lpstr>
      <vt:lpstr>MS PGothic</vt:lpstr>
      <vt:lpstr>Andalus</vt:lpstr>
      <vt:lpstr>Arial</vt:lpstr>
      <vt:lpstr>Berlin Sans FB</vt:lpstr>
      <vt:lpstr>Britannic Bold</vt:lpstr>
      <vt:lpstr>Calibri</vt:lpstr>
      <vt:lpstr>Century Gothic</vt:lpstr>
      <vt:lpstr>Comic Sans MS</vt:lpstr>
      <vt:lpstr>Consolas</vt:lpstr>
      <vt:lpstr>Times New Roman</vt:lpstr>
      <vt:lpstr>Wingdings</vt:lpstr>
      <vt:lpstr>Kondenzcsík</vt:lpstr>
      <vt:lpstr>Pályaválasztási tájékoztató</vt:lpstr>
      <vt:lpstr>PowerPoint-bemutató</vt:lpstr>
      <vt:lpstr>Mi a Bolognai rendszer?</vt:lpstr>
      <vt:lpstr>Ha már van érettségid három fajta képzés közül választhatsz:</vt:lpstr>
      <vt:lpstr>Mi az alapképzés? Alapképzés: BA/BSc</vt:lpstr>
      <vt:lpstr>Mi a felsőoktatási szakképzés? (foksz)</vt:lpstr>
      <vt:lpstr>Mi az okj-s szakképzés? Okj (?) = országos képzési jegyzék</vt:lpstr>
      <vt:lpstr>PowerPoint-bemutató</vt:lpstr>
      <vt:lpstr>PowerPoint-bemutató</vt:lpstr>
      <vt:lpstr>jelentkezni kizárólag elektronikusan leheT</vt:lpstr>
      <vt:lpstr>PowerPoint-bemutató</vt:lpstr>
      <vt:lpstr>Jelentkezési helyek</vt:lpstr>
      <vt:lpstr>PowerPoint-bemutató</vt:lpstr>
      <vt:lpstr>Sorrend Figyelem! A jelentkezési határidő után új képzés megjelölésére nincs lehetőség!!!</vt:lpstr>
      <vt:lpstr>Kiegészítő Eljárási díj</vt:lpstr>
      <vt:lpstr>Hitelesítés amely nélkül a jelentkezés érvénytelen!!! 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Kétszintű érettségi vizsga</vt:lpstr>
      <vt:lpstr>Kétszintű érettségi vizsga</vt:lpstr>
      <vt:lpstr>Kétszintű érettségi vizsga</vt:lpstr>
      <vt:lpstr>PowerPoint-bemutató</vt:lpstr>
      <vt:lpstr>Tanulmányi pontok (max. 200 pont)</vt:lpstr>
      <vt:lpstr> </vt:lpstr>
      <vt:lpstr> érettségi Pontok</vt:lpstr>
      <vt:lpstr>Felvételi pontok számítása:</vt:lpstr>
      <vt:lpstr>Az előző példában a kétféle számítási mód alapján járó pontszám: A kedvezőbb számít! </vt:lpstr>
      <vt:lpstr>Többletpontok  (max. 100 pont)</vt:lpstr>
      <vt:lpstr>Többletpontok</vt:lpstr>
      <vt:lpstr>Alkalmassági vizsga: (pl. egészségügyi vizsgálat, pályaalkalmassági vizsgálat)</vt:lpstr>
      <vt:lpstr>Az állami ösztöndíjas és önköltséges képzés</vt:lpstr>
      <vt:lpstr>Állami képzés</vt:lpstr>
      <vt:lpstr>A finanszírozási formák közti ÁtsoRolás </vt:lpstr>
      <vt:lpstr>A finanszírozási formák közti ÁtsoRolás </vt:lpstr>
      <vt:lpstr>Duális képzés</vt:lpstr>
      <vt:lpstr>Duális képzés</vt:lpstr>
      <vt:lpstr>Osztatlan képzésben(nem a többciklusú bolognai rendszerben) indulnak a  jogász, orvos, gyógyszerész, Tanár, építész  szakok</vt:lpstr>
      <vt:lpstr>Mire figyeljünk a jelentkezéskor?</vt:lpstr>
      <vt:lpstr>PowerPoint-bemutató</vt:lpstr>
      <vt:lpstr>Sok sikert kívánunk az érettségihez és a  felvételihez!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Pályaválasztási tájékoztató</dc:title>
  <dc:creator>200014</dc:creator>
  <cp:lastModifiedBy>usser</cp:lastModifiedBy>
  <cp:revision>109</cp:revision>
  <dcterms:created xsi:type="dcterms:W3CDTF">2011-12-28T13:20:16Z</dcterms:created>
  <dcterms:modified xsi:type="dcterms:W3CDTF">2018-01-21T14:56:38Z</dcterms:modified>
</cp:coreProperties>
</file>